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58" r:id="rId5"/>
    <p:sldMasterId id="2147483670" r:id="rId6"/>
    <p:sldMasterId id="2147483683" r:id="rId7"/>
  </p:sldMasterIdLst>
  <p:notesMasterIdLst>
    <p:notesMasterId r:id="rId31"/>
  </p:notesMasterIdLst>
  <p:sldIdLst>
    <p:sldId id="4210" r:id="rId8"/>
    <p:sldId id="4251" r:id="rId9"/>
    <p:sldId id="4370" r:id="rId10"/>
    <p:sldId id="4371" r:id="rId11"/>
    <p:sldId id="4372" r:id="rId12"/>
    <p:sldId id="4374" r:id="rId13"/>
    <p:sldId id="4404" r:id="rId14"/>
    <p:sldId id="4405" r:id="rId15"/>
    <p:sldId id="4417" r:id="rId16"/>
    <p:sldId id="4416" r:id="rId17"/>
    <p:sldId id="4378" r:id="rId18"/>
    <p:sldId id="4406" r:id="rId19"/>
    <p:sldId id="4380" r:id="rId20"/>
    <p:sldId id="4381" r:id="rId21"/>
    <p:sldId id="4408" r:id="rId22"/>
    <p:sldId id="4409" r:id="rId23"/>
    <p:sldId id="4410" r:id="rId24"/>
    <p:sldId id="4411" r:id="rId25"/>
    <p:sldId id="4412" r:id="rId26"/>
    <p:sldId id="4413" r:id="rId27"/>
    <p:sldId id="4414" r:id="rId28"/>
    <p:sldId id="4415" r:id="rId29"/>
    <p:sldId id="4373" r:id="rId30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12" userDrawn="1">
          <p15:clr>
            <a:srgbClr val="A4A3A4"/>
          </p15:clr>
        </p15:guide>
        <p15:guide id="2" pos="4752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4A8A530-E8E1-1745-02B1-7095C6DC1E18}" name="Kevin Pickett" initials="KP" userId="S::Kevin.Pickett@crst.com::29759747-41ad-4c3d-bdd8-6dc558d40314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nda Mundie-Garner" initials="LM" lastIdx="2" clrIdx="0">
    <p:extLst>
      <p:ext uri="{19B8F6BF-5375-455C-9EA6-DF929625EA0E}">
        <p15:presenceInfo xmlns:p15="http://schemas.microsoft.com/office/powerpoint/2012/main" userId="S::Linda.Mundie@crst.com::3b5254bc-da04-4eda-b31f-ea50ee7b993f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98885"/>
    <a:srgbClr val="F5B005"/>
    <a:srgbClr val="065A58"/>
    <a:srgbClr val="08726F"/>
    <a:srgbClr val="0A9594"/>
    <a:srgbClr val="CC9304"/>
    <a:srgbClr val="D5C4A3"/>
    <a:srgbClr val="FDDF95"/>
    <a:srgbClr val="0ED1CC"/>
    <a:srgbClr val="1CF0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26" autoAdjust="0"/>
    <p:restoredTop sz="96357" autoAdjust="0"/>
  </p:normalViewPr>
  <p:slideViewPr>
    <p:cSldViewPr snapToGrid="0" snapToObjects="1">
      <p:cViewPr varScale="1">
        <p:scale>
          <a:sx n="106" d="100"/>
          <a:sy n="106" d="100"/>
        </p:scale>
        <p:origin x="666" y="108"/>
      </p:cViewPr>
      <p:guideLst>
        <p:guide orient="horz" pos="3312"/>
        <p:guide pos="475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21" Type="http://schemas.openxmlformats.org/officeDocument/2006/relationships/slide" Target="slides/slide14.xml"/><Relationship Id="rId34" Type="http://schemas.openxmlformats.org/officeDocument/2006/relationships/viewProps" Target="viewProp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commentAuthors" Target="commentAuthors.xml"/><Relationship Id="rId37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theme" Target="theme/theme1.xml"/><Relationship Id="rId8" Type="http://schemas.openxmlformats.org/officeDocument/2006/relationships/slide" Target="slides/slide1.xml"/><Relationship Id="rId3" Type="http://schemas.openxmlformats.org/officeDocument/2006/relationships/customXml" Target="../customXml/item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b="0"/>
              <a:t>Average Case Count per Store in Local Project Warehouses</a:t>
            </a:r>
          </a:p>
        </c:rich>
      </c:tx>
      <c:layout>
        <c:manualLayout>
          <c:xMode val="edge"/>
          <c:yMode val="edge"/>
          <c:x val="0.25570649321008787"/>
          <c:y val="3.404255826102391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'[Walmart Data Charts_2023-2024.xlsx]Cases per Store'!$D$1</c:f>
              <c:strCache>
                <c:ptCount val="1"/>
                <c:pt idx="0">
                  <c:v>2024 Cases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5.7971014492753624E-3"/>
                  <c:y val="-3.4672575466047926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95B-46B7-B5BF-58DE9238D6D5}"/>
                </c:ext>
              </c:extLst>
            </c:dLbl>
            <c:dLbl>
              <c:idx val="5"/>
              <c:layout>
                <c:manualLayout>
                  <c:x val="-1.0144927536231883E-2"/>
                  <c:y val="1.89125323672354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95B-46B7-B5BF-58DE9238D6D5}"/>
                </c:ext>
              </c:extLst>
            </c:dLbl>
            <c:dLbl>
              <c:idx val="6"/>
              <c:layout>
                <c:manualLayout>
                  <c:x val="-5.7971014492753624E-3"/>
                  <c:y val="-7.565012946894204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95B-46B7-B5BF-58DE9238D6D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'[Walmart Data Charts_2023-2024.xlsx]Cases per Store'!$B$2:$B$13</c:f>
              <c:strCache>
                <c:ptCount val="12"/>
                <c:pt idx="0">
                  <c:v>January</c:v>
                </c:pt>
                <c:pt idx="1">
                  <c:v>February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August</c:v>
                </c:pt>
                <c:pt idx="8">
                  <c:v>September</c:v>
                </c:pt>
                <c:pt idx="9">
                  <c:v>October</c:v>
                </c:pt>
                <c:pt idx="10">
                  <c:v>November</c:v>
                </c:pt>
                <c:pt idx="11">
                  <c:v>December</c:v>
                </c:pt>
              </c:strCache>
            </c:strRef>
          </c:cat>
          <c:val>
            <c:numRef>
              <c:f>'[Walmart Data Charts_2023-2024.xlsx]Cases per Store'!$D$2:$D$13</c:f>
              <c:numCache>
                <c:formatCode>General</c:formatCode>
                <c:ptCount val="12"/>
                <c:pt idx="0">
                  <c:v>13.8</c:v>
                </c:pt>
                <c:pt idx="1">
                  <c:v>16.7</c:v>
                </c:pt>
                <c:pt idx="2">
                  <c:v>16</c:v>
                </c:pt>
                <c:pt idx="3">
                  <c:v>17.600000000000001</c:v>
                </c:pt>
                <c:pt idx="4">
                  <c:v>16.7</c:v>
                </c:pt>
                <c:pt idx="5">
                  <c:v>13.7</c:v>
                </c:pt>
                <c:pt idx="6">
                  <c:v>15.3</c:v>
                </c:pt>
                <c:pt idx="7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95B-46B7-B5BF-58DE9238D6D5}"/>
            </c:ext>
          </c:extLst>
        </c:ser>
        <c:ser>
          <c:idx val="1"/>
          <c:order val="1"/>
          <c:tx>
            <c:strRef>
              <c:f>'[Walmart Data Charts_2023-2024.xlsx]Cases per Store'!$E$1</c:f>
              <c:strCache>
                <c:ptCount val="1"/>
                <c:pt idx="0">
                  <c:v>2023 Cases</c:v>
                </c:pt>
              </c:strCache>
            </c:strRef>
          </c:tx>
          <c:spPr>
            <a:solidFill>
              <a:srgbClr val="00918E"/>
            </a:solidFill>
            <a:ln>
              <a:noFill/>
            </a:ln>
            <a:effectLst/>
          </c:spPr>
          <c:invertIfNegative val="0"/>
          <c:trendline>
            <c:spPr>
              <a:ln w="19050" cap="rnd">
                <a:solidFill>
                  <a:srgbClr val="887952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'[Walmart Data Charts_2023-2024.xlsx]Cases per Store'!$B$2:$B$13</c:f>
              <c:strCache>
                <c:ptCount val="12"/>
                <c:pt idx="0">
                  <c:v>January</c:v>
                </c:pt>
                <c:pt idx="1">
                  <c:v>February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August</c:v>
                </c:pt>
                <c:pt idx="8">
                  <c:v>September</c:v>
                </c:pt>
                <c:pt idx="9">
                  <c:v>October</c:v>
                </c:pt>
                <c:pt idx="10">
                  <c:v>November</c:v>
                </c:pt>
                <c:pt idx="11">
                  <c:v>December</c:v>
                </c:pt>
              </c:strCache>
            </c:strRef>
          </c:cat>
          <c:val>
            <c:numRef>
              <c:f>'[Walmart Data Charts_2023-2024.xlsx]Cases per Store'!$E$2:$E$13</c:f>
              <c:numCache>
                <c:formatCode>General</c:formatCode>
                <c:ptCount val="12"/>
                <c:pt idx="0">
                  <c:v>15.8</c:v>
                </c:pt>
                <c:pt idx="1">
                  <c:v>13.3</c:v>
                </c:pt>
                <c:pt idx="2">
                  <c:v>16.600000000000001</c:v>
                </c:pt>
                <c:pt idx="3">
                  <c:v>16.399999999999999</c:v>
                </c:pt>
                <c:pt idx="4">
                  <c:v>14.2</c:v>
                </c:pt>
                <c:pt idx="5">
                  <c:v>18</c:v>
                </c:pt>
                <c:pt idx="6">
                  <c:v>16.5</c:v>
                </c:pt>
                <c:pt idx="7">
                  <c:v>15.5</c:v>
                </c:pt>
                <c:pt idx="8">
                  <c:v>15.3</c:v>
                </c:pt>
                <c:pt idx="9">
                  <c:v>14.2</c:v>
                </c:pt>
                <c:pt idx="10">
                  <c:v>16.399999999999999</c:v>
                </c:pt>
                <c:pt idx="11">
                  <c:v>16.5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295B-46B7-B5BF-58DE9238D6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1"/>
        <c:overlap val="22"/>
        <c:axId val="880316024"/>
        <c:axId val="880323240"/>
      </c:barChart>
      <c:catAx>
        <c:axId val="880316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80323240"/>
        <c:crosses val="autoZero"/>
        <c:auto val="1"/>
        <c:lblAlgn val="ctr"/>
        <c:lblOffset val="100"/>
        <c:noMultiLvlLbl val="0"/>
      </c:catAx>
      <c:valAx>
        <c:axId val="8803232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80316024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dTable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3302933483114722E-2"/>
          <c:y val="1.1450443379855013E-2"/>
          <c:w val="0.96536815853797608"/>
          <c:h val="0.93702299539731415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Count of Damage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4B8F-4A6B-887A-75316AD99E11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4B8F-4A6B-887A-75316AD99E11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4B8F-4A6B-887A-75316AD99E11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4B8F-4A6B-887A-75316AD99E11}"/>
              </c:ext>
            </c:extLst>
          </c:dPt>
          <c:dPt>
            <c:idx val="4"/>
            <c:bubble3D val="0"/>
            <c:spPr>
              <a:solidFill>
                <a:srgbClr val="09888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4B8F-4A6B-887A-75316AD99E11}"/>
              </c:ext>
            </c:extLst>
          </c:dPt>
          <c:cat>
            <c:strRef>
              <c:f>Sheet1!$A$2:$A$6</c:f>
              <c:strCache>
                <c:ptCount val="5"/>
                <c:pt idx="0">
                  <c:v>Glass Broken</c:v>
                </c:pt>
                <c:pt idx="1">
                  <c:v>Crate Damaged</c:v>
                </c:pt>
                <c:pt idx="2">
                  <c:v>Shelving Etc. Loose</c:v>
                </c:pt>
                <c:pt idx="3">
                  <c:v>Dents</c:v>
                </c:pt>
                <c:pt idx="4">
                  <c:v>Scratches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61</c:v>
                </c:pt>
                <c:pt idx="1">
                  <c:v>85</c:v>
                </c:pt>
                <c:pt idx="2">
                  <c:v>114</c:v>
                </c:pt>
                <c:pt idx="3">
                  <c:v>431</c:v>
                </c:pt>
                <c:pt idx="4">
                  <c:v>416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4B8F-4A6B-887A-75316AD99E1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512581050453937E-2"/>
          <c:y val="2.9289553776596828E-2"/>
          <c:w val="0.94600653192432305"/>
          <c:h val="0.8211274025519628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Crate Damage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Custom Deli</c:v>
                </c:pt>
                <c:pt idx="1">
                  <c:v>Hill Phoenix</c:v>
                </c:pt>
                <c:pt idx="2">
                  <c:v>Hussmann</c:v>
                </c:pt>
                <c:pt idx="3">
                  <c:v>Kysor</c:v>
                </c:pt>
                <c:pt idx="4">
                  <c:v>Structural Concepts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28</c:v>
                </c:pt>
                <c:pt idx="1">
                  <c:v>4</c:v>
                </c:pt>
                <c:pt idx="2">
                  <c:v>14</c:v>
                </c:pt>
                <c:pt idx="3">
                  <c:v>1</c:v>
                </c:pt>
                <c:pt idx="4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0C-4826-84C6-916A3A240A8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Control Panel 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Custom Deli</c:v>
                </c:pt>
                <c:pt idx="1">
                  <c:v>Hill Phoenix</c:v>
                </c:pt>
                <c:pt idx="2">
                  <c:v>Hussmann</c:v>
                </c:pt>
                <c:pt idx="3">
                  <c:v>Kysor</c:v>
                </c:pt>
                <c:pt idx="4">
                  <c:v>Structural Concepts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3</c:v>
                </c:pt>
                <c:pt idx="1">
                  <c:v>16</c:v>
                </c:pt>
                <c:pt idx="2">
                  <c:v>25</c:v>
                </c:pt>
                <c:pt idx="3">
                  <c:v>10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D0C-4826-84C6-916A3A240A8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Shelving/Door Loose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Custom Deli</c:v>
                </c:pt>
                <c:pt idx="1">
                  <c:v>Hill Phoenix</c:v>
                </c:pt>
                <c:pt idx="2">
                  <c:v>Hussmann</c:v>
                </c:pt>
                <c:pt idx="3">
                  <c:v>Kysor</c:v>
                </c:pt>
                <c:pt idx="4">
                  <c:v>Structural Concepts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27</c:v>
                </c:pt>
                <c:pt idx="2">
                  <c:v>37</c:v>
                </c:pt>
                <c:pt idx="3">
                  <c:v>41</c:v>
                </c:pt>
                <c:pt idx="4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D0C-4826-84C6-916A3A240A84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Dents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Custom Deli</c:v>
                </c:pt>
                <c:pt idx="1">
                  <c:v>Hill Phoenix</c:v>
                </c:pt>
                <c:pt idx="2">
                  <c:v>Hussmann</c:v>
                </c:pt>
                <c:pt idx="3">
                  <c:v>Kysor</c:v>
                </c:pt>
                <c:pt idx="4">
                  <c:v>Structural Concepts</c:v>
                </c:pt>
              </c:strCache>
            </c:strRef>
          </c:cat>
          <c:val>
            <c:numRef>
              <c:f>Sheet1!$E$2:$E$6</c:f>
              <c:numCache>
                <c:formatCode>General</c:formatCode>
                <c:ptCount val="5"/>
                <c:pt idx="0">
                  <c:v>8</c:v>
                </c:pt>
                <c:pt idx="1">
                  <c:v>25</c:v>
                </c:pt>
                <c:pt idx="2">
                  <c:v>119</c:v>
                </c:pt>
                <c:pt idx="3">
                  <c:v>263</c:v>
                </c:pt>
                <c:pt idx="4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D0C-4826-84C6-916A3A240A84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Scratched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Custom Deli</c:v>
                </c:pt>
                <c:pt idx="1">
                  <c:v>Hill Phoenix</c:v>
                </c:pt>
                <c:pt idx="2">
                  <c:v>Hussmann</c:v>
                </c:pt>
                <c:pt idx="3">
                  <c:v>Kysor</c:v>
                </c:pt>
                <c:pt idx="4">
                  <c:v>Structural Concepts</c:v>
                </c:pt>
              </c:strCache>
            </c:strRef>
          </c:cat>
          <c:val>
            <c:numRef>
              <c:f>Sheet1!$F$2:$F$6</c:f>
              <c:numCache>
                <c:formatCode>General</c:formatCode>
                <c:ptCount val="5"/>
                <c:pt idx="0">
                  <c:v>8</c:v>
                </c:pt>
                <c:pt idx="1">
                  <c:v>25</c:v>
                </c:pt>
                <c:pt idx="2">
                  <c:v>130</c:v>
                </c:pt>
                <c:pt idx="3">
                  <c:v>230</c:v>
                </c:pt>
                <c:pt idx="4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D0C-4826-84C6-916A3A240A84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Glass Broken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Custom Deli</c:v>
                </c:pt>
                <c:pt idx="1">
                  <c:v>Hill Phoenix</c:v>
                </c:pt>
                <c:pt idx="2">
                  <c:v>Hussmann</c:v>
                </c:pt>
                <c:pt idx="3">
                  <c:v>Kysor</c:v>
                </c:pt>
                <c:pt idx="4">
                  <c:v>Structural Concepts</c:v>
                </c:pt>
              </c:strCache>
            </c:strRef>
          </c:cat>
          <c:val>
            <c:numRef>
              <c:f>Sheet1!$G$2:$G$6</c:f>
              <c:numCache>
                <c:formatCode>General</c:formatCode>
                <c:ptCount val="5"/>
                <c:pt idx="0">
                  <c:v>1</c:v>
                </c:pt>
                <c:pt idx="1">
                  <c:v>12</c:v>
                </c:pt>
                <c:pt idx="2">
                  <c:v>17</c:v>
                </c:pt>
                <c:pt idx="3">
                  <c:v>8</c:v>
                </c:pt>
                <c:pt idx="4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FD0C-4826-84C6-916A3A240A8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6965151"/>
        <c:axId val="84171871"/>
      </c:barChart>
      <c:catAx>
        <c:axId val="126965151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n-US"/>
          </a:p>
        </c:txPr>
        <c:crossAx val="84171871"/>
        <c:crosses val="autoZero"/>
        <c:auto val="1"/>
        <c:lblAlgn val="ctr"/>
        <c:lblOffset val="100"/>
        <c:noMultiLvlLbl val="0"/>
      </c:catAx>
      <c:valAx>
        <c:axId val="8417187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n-US"/>
          </a:p>
        </c:txPr>
        <c:crossAx val="12696515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14641088085202345"/>
          <c:y val="2.7769657035989258E-3"/>
          <c:w val="0.71049557122992957"/>
          <c:h val="5.65527972244337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Century Gothic" panose="020B0502020202020204" pitchFamily="34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Number of Cases Damaged</c:v>
                </c:pt>
              </c:strCache>
            </c:strRef>
          </c:tx>
          <c:spPr>
            <a:solidFill>
              <a:srgbClr val="F5B005"/>
            </a:solidFill>
            <a:ln>
              <a:solidFill>
                <a:srgbClr val="F5B005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b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January </c:v>
                </c:pt>
                <c:pt idx="1">
                  <c:v>February </c:v>
                </c:pt>
                <c:pt idx="2">
                  <c:v>March</c:v>
                </c:pt>
                <c:pt idx="3">
                  <c:v>April </c:v>
                </c:pt>
                <c:pt idx="4">
                  <c:v>May </c:v>
                </c:pt>
                <c:pt idx="5">
                  <c:v>June</c:v>
                </c:pt>
                <c:pt idx="6">
                  <c:v>July </c:v>
                </c:pt>
                <c:pt idx="7">
                  <c:v>August</c:v>
                </c:pt>
                <c:pt idx="8">
                  <c:v>September</c:v>
                </c:pt>
                <c:pt idx="9">
                  <c:v>October</c:v>
                </c:pt>
                <c:pt idx="10">
                  <c:v>November </c:v>
                </c:pt>
                <c:pt idx="11">
                  <c:v>December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6</c:v>
                </c:pt>
                <c:pt idx="1">
                  <c:v>6</c:v>
                </c:pt>
                <c:pt idx="2">
                  <c:v>3</c:v>
                </c:pt>
                <c:pt idx="3">
                  <c:v>9</c:v>
                </c:pt>
                <c:pt idx="4">
                  <c:v>4</c:v>
                </c:pt>
                <c:pt idx="5">
                  <c:v>5</c:v>
                </c:pt>
                <c:pt idx="6">
                  <c:v>1</c:v>
                </c:pt>
                <c:pt idx="7">
                  <c:v>6</c:v>
                </c:pt>
                <c:pt idx="8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CE-44E8-BAF7-F23103BC0A0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Total Shipped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7.06829546786192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A07-47B4-A054-63AD33C9992B}"/>
                </c:ext>
              </c:extLst>
            </c:dLbl>
            <c:dLbl>
              <c:idx val="1"/>
              <c:layout>
                <c:manualLayout>
                  <c:x val="1.6209807495134185E-3"/>
                  <c:y val="7.06829546786192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A07-47B4-A054-63AD33C9992B}"/>
                </c:ext>
              </c:extLst>
            </c:dLbl>
            <c:dLbl>
              <c:idx val="2"/>
              <c:layout>
                <c:manualLayout>
                  <c:x val="-5.9435274214132487E-17"/>
                  <c:y val="-4.0827067136129286E-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A07-47B4-A054-63AD33C9992B}"/>
                </c:ext>
              </c:extLst>
            </c:dLbl>
            <c:dLbl>
              <c:idx val="3"/>
              <c:layout>
                <c:manualLayout>
                  <c:x val="1.6209807495133591E-3"/>
                  <c:y val="0.11417295580042529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7A07-47B4-A054-63AD33C9992B}"/>
                </c:ext>
              </c:extLst>
            </c:dLbl>
            <c:dLbl>
              <c:idx val="4"/>
              <c:layout>
                <c:manualLayout>
                  <c:x val="0"/>
                  <c:y val="2.984108303908513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A07-47B4-A054-63AD33C9992B}"/>
                </c:ext>
              </c:extLst>
            </c:dLbl>
            <c:dLbl>
              <c:idx val="5"/>
              <c:layout>
                <c:manualLayout>
                  <c:x val="0"/>
                  <c:y val="4.04336009681728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7A07-47B4-A054-63AD33C9992B}"/>
                </c:ext>
              </c:extLst>
            </c:dLbl>
            <c:dLbl>
              <c:idx val="6"/>
              <c:layout>
                <c:manualLayout>
                  <c:x val="1.6209807495134185E-3"/>
                  <c:y val="-2.271323593499206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7A07-47B4-A054-63AD33C9992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5="http://schemas.microsoft.com/office/drawing/2012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January </c:v>
                </c:pt>
                <c:pt idx="1">
                  <c:v>February </c:v>
                </c:pt>
                <c:pt idx="2">
                  <c:v>March</c:v>
                </c:pt>
                <c:pt idx="3">
                  <c:v>April </c:v>
                </c:pt>
                <c:pt idx="4">
                  <c:v>May </c:v>
                </c:pt>
                <c:pt idx="5">
                  <c:v>June</c:v>
                </c:pt>
                <c:pt idx="6">
                  <c:v>July </c:v>
                </c:pt>
                <c:pt idx="7">
                  <c:v>August</c:v>
                </c:pt>
                <c:pt idx="8">
                  <c:v>September</c:v>
                </c:pt>
                <c:pt idx="9">
                  <c:v>October</c:v>
                </c:pt>
                <c:pt idx="10">
                  <c:v>November </c:v>
                </c:pt>
                <c:pt idx="11">
                  <c:v>December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31</c:v>
                </c:pt>
                <c:pt idx="1">
                  <c:v>40</c:v>
                </c:pt>
                <c:pt idx="2">
                  <c:v>53</c:v>
                </c:pt>
                <c:pt idx="3">
                  <c:v>55</c:v>
                </c:pt>
                <c:pt idx="4">
                  <c:v>54</c:v>
                </c:pt>
                <c:pt idx="5">
                  <c:v>52</c:v>
                </c:pt>
                <c:pt idx="6">
                  <c:v>22</c:v>
                </c:pt>
                <c:pt idx="7">
                  <c:v>43</c:v>
                </c:pt>
                <c:pt idx="8">
                  <c:v>26</c:v>
                </c:pt>
              </c:numCache>
            </c:numRef>
          </c:val>
          <c:extLst xmlns:c15="http://schemas.microsoft.com/office/drawing/2012/chart">
            <c:ext xmlns:c16="http://schemas.microsoft.com/office/drawing/2014/chart" uri="{C3380CC4-5D6E-409C-BE32-E72D297353CC}">
              <c16:uniqueId val="{0000000E-1CCE-44E8-BAF7-F23103BC0A07}"/>
            </c:ext>
          </c:extLst>
        </c:ser>
        <c:dLbls>
          <c:dLblPos val="inBase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025374800"/>
        <c:axId val="1780690687"/>
        <c:extLst/>
      </c:barChart>
      <c:lineChart>
        <c:grouping val="standard"/>
        <c:varyColors val="0"/>
        <c:ser>
          <c:idx val="3"/>
          <c:order val="3"/>
          <c:tx>
            <c:strRef>
              <c:f>Sheet1!$E$1</c:f>
              <c:strCache>
                <c:ptCount val="1"/>
                <c:pt idx="0">
                  <c:v>Total Number of Shipments Received</c:v>
                </c:pt>
              </c:strCache>
            </c:strRef>
          </c:tx>
          <c:spPr>
            <a:ln w="28575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7.4705514385055424E-3"/>
                  <c:y val="-0.1112214382554206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196-4C93-B9DB-7AB86D795C04}"/>
                </c:ext>
              </c:extLst>
            </c:dLbl>
            <c:dLbl>
              <c:idx val="1"/>
              <c:layout>
                <c:manualLayout>
                  <c:x val="9.9179770977117967E-3"/>
                  <c:y val="-8.20920139504295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196-4C93-B9DB-7AB86D795C04}"/>
                </c:ext>
              </c:extLst>
            </c:dLbl>
            <c:dLbl>
              <c:idx val="2"/>
              <c:layout>
                <c:manualLayout>
                  <c:x val="-3.7439613526570048E-2"/>
                  <c:y val="-5.03144601631664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196-4C93-B9DB-7AB86D795C04}"/>
                </c:ext>
              </c:extLst>
            </c:dLbl>
            <c:dLbl>
              <c:idx val="3"/>
              <c:layout>
                <c:manualLayout>
                  <c:x val="-4.428290228876519E-17"/>
                  <c:y val="-5.8258848609982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196-4C93-B9DB-7AB86D795C04}"/>
                </c:ext>
              </c:extLst>
            </c:dLbl>
            <c:dLbl>
              <c:idx val="4"/>
              <c:layout>
                <c:manualLayout>
                  <c:x val="-2.1739130434782563E-2"/>
                  <c:y val="-0.1085733087731487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0196-4C93-B9DB-7AB86D795C04}"/>
                </c:ext>
              </c:extLst>
            </c:dLbl>
            <c:dLbl>
              <c:idx val="5"/>
              <c:layout>
                <c:manualLayout>
                  <c:x val="-2.415458937198156E-3"/>
                  <c:y val="-5.8258848609982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196-4C93-B9DB-7AB86D795C04}"/>
                </c:ext>
              </c:extLst>
            </c:dLbl>
            <c:dLbl>
              <c:idx val="6"/>
              <c:layout>
                <c:manualLayout>
                  <c:x val="0"/>
                  <c:y val="-3.70738127518068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0196-4C93-B9DB-7AB86D795C04}"/>
                </c:ext>
              </c:extLst>
            </c:dLbl>
            <c:dLbl>
              <c:idx val="7"/>
              <c:layout>
                <c:manualLayout>
                  <c:x val="-3.623188405797013E-3"/>
                  <c:y val="-5.8258848609982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196-4C93-B9DB-7AB86D795C04}"/>
                </c:ext>
              </c:extLst>
            </c:dLbl>
            <c:dLbl>
              <c:idx val="8"/>
              <c:layout>
                <c:manualLayout>
                  <c:x val="-1.932367149758463E-2"/>
                  <c:y val="-8.20920139504295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0196-4C93-B9DB-7AB86D795C04}"/>
                </c:ext>
              </c:extLst>
            </c:dLbl>
            <c:dLbl>
              <c:idx val="9"/>
              <c:layout>
                <c:manualLayout>
                  <c:x val="-2.5362318840579798E-2"/>
                  <c:y val="-5.03144601631664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0196-4C93-B9DB-7AB86D795C04}"/>
                </c:ext>
              </c:extLst>
            </c:dLbl>
            <c:dLbl>
              <c:idx val="10"/>
              <c:layout>
                <c:manualLayout>
                  <c:x val="-7.246376811594203E-3"/>
                  <c:y val="-5.8258848609982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0196-4C93-B9DB-7AB86D795C04}"/>
                </c:ext>
              </c:extLst>
            </c:dLbl>
            <c:dLbl>
              <c:idx val="11"/>
              <c:layout>
                <c:manualLayout>
                  <c:x val="-4.830917874396135E-3"/>
                  <c:y val="-5.8258848609982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0196-4C93-B9DB-7AB86D795C0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January </c:v>
                </c:pt>
                <c:pt idx="1">
                  <c:v>February </c:v>
                </c:pt>
                <c:pt idx="2">
                  <c:v>March</c:v>
                </c:pt>
                <c:pt idx="3">
                  <c:v>April </c:v>
                </c:pt>
                <c:pt idx="4">
                  <c:v>May </c:v>
                </c:pt>
                <c:pt idx="5">
                  <c:v>June</c:v>
                </c:pt>
                <c:pt idx="6">
                  <c:v>July </c:v>
                </c:pt>
                <c:pt idx="7">
                  <c:v>August</c:v>
                </c:pt>
                <c:pt idx="8">
                  <c:v>September</c:v>
                </c:pt>
                <c:pt idx="9">
                  <c:v>October</c:v>
                </c:pt>
                <c:pt idx="10">
                  <c:v>November </c:v>
                </c:pt>
                <c:pt idx="11">
                  <c:v>December</c:v>
                </c:pt>
              </c:strCache>
            </c:strRef>
          </c:cat>
          <c:val>
            <c:numRef>
              <c:f>Sheet1!$E$2:$E$13</c:f>
              <c:numCache>
                <c:formatCode>General</c:formatCode>
                <c:ptCount val="12"/>
                <c:pt idx="0">
                  <c:v>17</c:v>
                </c:pt>
                <c:pt idx="1">
                  <c:v>18</c:v>
                </c:pt>
                <c:pt idx="2">
                  <c:v>25</c:v>
                </c:pt>
                <c:pt idx="3">
                  <c:v>22</c:v>
                </c:pt>
                <c:pt idx="4">
                  <c:v>34</c:v>
                </c:pt>
                <c:pt idx="5">
                  <c:v>17</c:v>
                </c:pt>
                <c:pt idx="6">
                  <c:v>22</c:v>
                </c:pt>
                <c:pt idx="7">
                  <c:v>19</c:v>
                </c:pt>
                <c:pt idx="8">
                  <c:v>15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A07-47B4-A054-63AD33C9992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025374800"/>
        <c:axId val="1780690687"/>
        <c:extLst>
          <c:ext xmlns:c15="http://schemas.microsoft.com/office/drawing/2012/chart" uri="{02D57815-91ED-43cb-92C2-25804820EDAC}">
            <c15:filteredLine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:tx>
                <c:spPr>
                  <a:ln w="28575" cap="rnd">
                    <a:solidFill>
                      <a:schemeClr val="accent3"/>
                    </a:solidFill>
                    <a:round/>
                  </a:ln>
                  <a:effectLst/>
                </c:spPr>
                <c:marker>
                  <c:symbol val="none"/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1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defRPr>
                      </a:pPr>
                      <a:endParaRPr lang="en-US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/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Sheet1!$A$2:$A$13</c15:sqref>
                        </c15:formulaRef>
                      </c:ext>
                    </c:extLst>
                    <c:strCache>
                      <c:ptCount val="12"/>
                      <c:pt idx="0">
                        <c:v>January </c:v>
                      </c:pt>
                      <c:pt idx="1">
                        <c:v>February </c:v>
                      </c:pt>
                      <c:pt idx="2">
                        <c:v>March</c:v>
                      </c:pt>
                      <c:pt idx="3">
                        <c:v>April </c:v>
                      </c:pt>
                      <c:pt idx="4">
                        <c:v>May </c:v>
                      </c:pt>
                      <c:pt idx="5">
                        <c:v>June</c:v>
                      </c:pt>
                      <c:pt idx="6">
                        <c:v>July </c:v>
                      </c:pt>
                      <c:pt idx="7">
                        <c:v>August</c:v>
                      </c:pt>
                      <c:pt idx="8">
                        <c:v>September</c:v>
                      </c:pt>
                      <c:pt idx="9">
                        <c:v>October</c:v>
                      </c:pt>
                      <c:pt idx="10">
                        <c:v>November </c:v>
                      </c:pt>
                      <c:pt idx="11">
                        <c:v>December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Sheet1!$D$2:$D$13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10</c:v>
                      </c:pt>
                      <c:pt idx="1">
                        <c:v>16</c:v>
                      </c:pt>
                      <c:pt idx="2">
                        <c:v>26</c:v>
                      </c:pt>
                      <c:pt idx="3">
                        <c:v>24</c:v>
                      </c:pt>
                      <c:pt idx="4">
                        <c:v>15</c:v>
                      </c:pt>
                      <c:pt idx="5">
                        <c:v>26</c:v>
                      </c:pt>
                      <c:pt idx="6">
                        <c:v>20</c:v>
                      </c:pt>
                      <c:pt idx="7">
                        <c:v>16</c:v>
                      </c:pt>
                      <c:pt idx="8">
                        <c:v>16</c:v>
                      </c:pt>
                      <c:pt idx="9">
                        <c:v>22</c:v>
                      </c:pt>
                      <c:pt idx="10">
                        <c:v>24</c:v>
                      </c:pt>
                      <c:pt idx="11">
                        <c:v>16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D-1CCE-44E8-BAF7-F23103BC0A07}"/>
                  </c:ext>
                </c:extLst>
              </c15:ser>
            </c15:filteredLineSeries>
          </c:ext>
        </c:extLst>
      </c:lineChart>
      <c:catAx>
        <c:axId val="1025374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n-US"/>
          </a:p>
        </c:txPr>
        <c:crossAx val="1780690687"/>
        <c:crosses val="autoZero"/>
        <c:auto val="1"/>
        <c:lblAlgn val="ctr"/>
        <c:lblOffset val="100"/>
        <c:noMultiLvlLbl val="0"/>
      </c:catAx>
      <c:valAx>
        <c:axId val="178069068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n-US"/>
          </a:p>
        </c:txPr>
        <c:crossAx val="10253748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Century Gothic" panose="020B0502020202020204" pitchFamily="34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b="1">
          <a:latin typeface="Century Gothic" panose="020B0502020202020204" pitchFamily="34" charset="0"/>
        </a:defRPr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6858096542280042E-2"/>
          <c:y val="3.2585337536422204E-2"/>
          <c:w val="0.94348006770892767"/>
          <c:h val="0.8213154822994438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Number of Cases Damaged</c:v>
                </c:pt>
              </c:strCache>
            </c:strRef>
          </c:tx>
          <c:spPr>
            <a:solidFill>
              <a:srgbClr val="F5B005"/>
            </a:solidFill>
            <a:ln>
              <a:solidFill>
                <a:srgbClr val="F5B005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January </c:v>
                </c:pt>
                <c:pt idx="1">
                  <c:v>February </c:v>
                </c:pt>
                <c:pt idx="2">
                  <c:v>March</c:v>
                </c:pt>
                <c:pt idx="3">
                  <c:v>April </c:v>
                </c:pt>
                <c:pt idx="4">
                  <c:v>May </c:v>
                </c:pt>
                <c:pt idx="5">
                  <c:v>June</c:v>
                </c:pt>
                <c:pt idx="6">
                  <c:v>July </c:v>
                </c:pt>
                <c:pt idx="7">
                  <c:v>August</c:v>
                </c:pt>
                <c:pt idx="8">
                  <c:v>September</c:v>
                </c:pt>
                <c:pt idx="9">
                  <c:v>October</c:v>
                </c:pt>
                <c:pt idx="10">
                  <c:v>November </c:v>
                </c:pt>
                <c:pt idx="11">
                  <c:v>December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21</c:v>
                </c:pt>
                <c:pt idx="1">
                  <c:v>6</c:v>
                </c:pt>
                <c:pt idx="2">
                  <c:v>8</c:v>
                </c:pt>
                <c:pt idx="3">
                  <c:v>24</c:v>
                </c:pt>
                <c:pt idx="4">
                  <c:v>22</c:v>
                </c:pt>
                <c:pt idx="5">
                  <c:v>4</c:v>
                </c:pt>
                <c:pt idx="6">
                  <c:v>16</c:v>
                </c:pt>
                <c:pt idx="7">
                  <c:v>1</c:v>
                </c:pt>
                <c:pt idx="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3E-42B6-A52C-8045F8DC4F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Total Shipped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3.3462872416079991E-3"/>
                  <c:y val="-2.608231497731445E-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1F6-469A-B5C7-BCFEF74C6D0C}"/>
                </c:ext>
              </c:extLst>
            </c:dLbl>
            <c:dLbl>
              <c:idx val="1"/>
              <c:layout>
                <c:manualLayout>
                  <c:x val="1.6731436208039996E-3"/>
                  <c:y val="2.0522131551917533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1F6-469A-B5C7-BCFEF74C6D0C}"/>
                </c:ext>
              </c:extLst>
            </c:dLbl>
            <c:dLbl>
              <c:idx val="2"/>
              <c:layout>
                <c:manualLayout>
                  <c:x val="1.6731436208039996E-3"/>
                  <c:y val="-1.61180986635717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1F6-469A-B5C7-BCFEF74C6D0C}"/>
                </c:ext>
              </c:extLst>
            </c:dLbl>
            <c:dLbl>
              <c:idx val="3"/>
              <c:layout>
                <c:manualLayout>
                  <c:x val="1.6731436208039382E-3"/>
                  <c:y val="-4.018955722191546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1F6-469A-B5C7-BCFEF74C6D0C}"/>
                </c:ext>
              </c:extLst>
            </c:dLbl>
            <c:dLbl>
              <c:idx val="4"/>
              <c:layout>
                <c:manualLayout>
                  <c:x val="-6.1347890733411205E-17"/>
                  <c:y val="9.914588230277162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1F6-469A-B5C7-BCFEF74C6D0C}"/>
                </c:ext>
              </c:extLst>
            </c:dLbl>
            <c:dLbl>
              <c:idx val="5"/>
              <c:layout>
                <c:manualLayout>
                  <c:x val="-1.6731436208039996E-3"/>
                  <c:y val="2.962796582941026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51F6-469A-B5C7-BCFEF74C6D0C}"/>
                </c:ext>
              </c:extLst>
            </c:dLbl>
            <c:dLbl>
              <c:idx val="6"/>
              <c:layout>
                <c:manualLayout>
                  <c:x val="3.3462872416079991E-3"/>
                  <c:y val="8.5930107483396046E-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1F6-469A-B5C7-BCFEF74C6D0C}"/>
                </c:ext>
              </c:extLst>
            </c:dLbl>
            <c:dLbl>
              <c:idx val="7"/>
              <c:layout>
                <c:manualLayout>
                  <c:x val="0"/>
                  <c:y val="0.1010968174061496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B9A-48E0-92E6-0B115C38B3B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5="http://schemas.microsoft.com/office/drawing/2012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January </c:v>
                </c:pt>
                <c:pt idx="1">
                  <c:v>February </c:v>
                </c:pt>
                <c:pt idx="2">
                  <c:v>March</c:v>
                </c:pt>
                <c:pt idx="3">
                  <c:v>April </c:v>
                </c:pt>
                <c:pt idx="4">
                  <c:v>May </c:v>
                </c:pt>
                <c:pt idx="5">
                  <c:v>June</c:v>
                </c:pt>
                <c:pt idx="6">
                  <c:v>July </c:v>
                </c:pt>
                <c:pt idx="7">
                  <c:v>August</c:v>
                </c:pt>
                <c:pt idx="8">
                  <c:v>September</c:v>
                </c:pt>
                <c:pt idx="9">
                  <c:v>October</c:v>
                </c:pt>
                <c:pt idx="10">
                  <c:v>November </c:v>
                </c:pt>
                <c:pt idx="11">
                  <c:v>December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399</c:v>
                </c:pt>
                <c:pt idx="1">
                  <c:v>284</c:v>
                </c:pt>
                <c:pt idx="2">
                  <c:v>222</c:v>
                </c:pt>
                <c:pt idx="3">
                  <c:v>348</c:v>
                </c:pt>
                <c:pt idx="4">
                  <c:v>268</c:v>
                </c:pt>
                <c:pt idx="5">
                  <c:v>183</c:v>
                </c:pt>
                <c:pt idx="6">
                  <c:v>300</c:v>
                </c:pt>
                <c:pt idx="7">
                  <c:v>118</c:v>
                </c:pt>
                <c:pt idx="8">
                  <c:v>27</c:v>
                </c:pt>
              </c:numCache>
            </c:numRef>
          </c:val>
          <c:extLst xmlns:c15="http://schemas.microsoft.com/office/drawing/2012/chart">
            <c:ext xmlns:c16="http://schemas.microsoft.com/office/drawing/2014/chart" uri="{C3380CC4-5D6E-409C-BE32-E72D297353CC}">
              <c16:uniqueId val="{0000000E-E33E-42B6-A52C-8045F8DC4FA2}"/>
            </c:ext>
          </c:extLst>
        </c:ser>
        <c:dLbls>
          <c:dLblPos val="inBase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025374800"/>
        <c:axId val="1780690687"/>
        <c:extLst/>
      </c:barChart>
      <c:lineChart>
        <c:grouping val="standard"/>
        <c:varyColors val="0"/>
        <c:ser>
          <c:idx val="3"/>
          <c:order val="3"/>
          <c:tx>
            <c:strRef>
              <c:f>Sheet1!$E$1</c:f>
              <c:strCache>
                <c:ptCount val="1"/>
                <c:pt idx="0">
                  <c:v>Total Number of Shipments Received</c:v>
                </c:pt>
              </c:strCache>
            </c:strRef>
          </c:tx>
          <c:spPr>
            <a:ln w="28575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1.1828273952138441E-3"/>
                  <c:y val="-5.71287429141138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E38-4951-9222-4325A7E749A2}"/>
                </c:ext>
              </c:extLst>
            </c:dLbl>
            <c:dLbl>
              <c:idx val="1"/>
              <c:layout>
                <c:manualLayout>
                  <c:x val="-9.2014994528688918E-3"/>
                  <c:y val="-6.75156990170698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E38-4951-9222-4325A7E749A2}"/>
                </c:ext>
              </c:extLst>
            </c:dLbl>
            <c:dLbl>
              <c:idx val="2"/>
              <c:layout>
                <c:manualLayout>
                  <c:x val="-1.6559583532993666E-2"/>
                  <c:y val="-6.23222649972151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E38-4951-9222-4325A7E749A2}"/>
                </c:ext>
              </c:extLst>
            </c:dLbl>
            <c:dLbl>
              <c:idx val="3"/>
              <c:layout>
                <c:manualLayout>
                  <c:x val="-4.731309580855333E-3"/>
                  <c:y val="-7.27093091634176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E38-4951-9222-4325A7E749A2}"/>
                </c:ext>
              </c:extLst>
            </c:dLbl>
            <c:dLbl>
              <c:idx val="4"/>
              <c:layout>
                <c:manualLayout>
                  <c:x val="-7.0969643712830866E-3"/>
                  <c:y val="-5.45319818725632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E38-4951-9222-4325A7E749A2}"/>
                </c:ext>
              </c:extLst>
            </c:dLbl>
            <c:dLbl>
              <c:idx val="5"/>
              <c:layout>
                <c:manualLayout>
                  <c:x val="-3.5872408253557218E-2"/>
                  <c:y val="-8.3096343917471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6E38-4951-9222-4325A7E749A2}"/>
                </c:ext>
              </c:extLst>
            </c:dLbl>
            <c:dLbl>
              <c:idx val="6"/>
              <c:layout>
                <c:manualLayout>
                  <c:x val="0"/>
                  <c:y val="-4.15481766648100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6E38-4951-9222-4325A7E749A2}"/>
                </c:ext>
              </c:extLst>
            </c:dLbl>
            <c:dLbl>
              <c:idx val="7"/>
              <c:layout>
                <c:manualLayout>
                  <c:x val="3.5484821856414999E-3"/>
                  <c:y val="-4.15481766648100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6E38-4951-9222-4325A7E749A2}"/>
                </c:ext>
              </c:extLst>
            </c:dLbl>
            <c:dLbl>
              <c:idx val="8"/>
              <c:layout>
                <c:manualLayout>
                  <c:x val="-9.4626191617106659E-3"/>
                  <c:y val="-7.01125481218670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6E38-4951-9222-4325A7E749A2}"/>
                </c:ext>
              </c:extLst>
            </c:dLbl>
            <c:dLbl>
              <c:idx val="9"/>
              <c:layout>
                <c:manualLayout>
                  <c:x val="-7.0969643712831734E-3"/>
                  <c:y val="-4.15481766648100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6E38-4951-9222-4325A7E749A2}"/>
                </c:ext>
              </c:extLst>
            </c:dLbl>
            <c:dLbl>
              <c:idx val="10"/>
              <c:layout>
                <c:manualLayout>
                  <c:x val="-1.8925238323421332E-2"/>
                  <c:y val="-5.71287429141138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6E38-4951-9222-4325A7E749A2}"/>
                </c:ext>
              </c:extLst>
            </c:dLbl>
            <c:dLbl>
              <c:idx val="11"/>
              <c:layout>
                <c:manualLayout>
                  <c:x val="-3.7850476646842837E-2"/>
                  <c:y val="-6.23222649972152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6E38-4951-9222-4325A7E749A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January </c:v>
                </c:pt>
                <c:pt idx="1">
                  <c:v>February </c:v>
                </c:pt>
                <c:pt idx="2">
                  <c:v>March</c:v>
                </c:pt>
                <c:pt idx="3">
                  <c:v>April </c:v>
                </c:pt>
                <c:pt idx="4">
                  <c:v>May </c:v>
                </c:pt>
                <c:pt idx="5">
                  <c:v>June</c:v>
                </c:pt>
                <c:pt idx="6">
                  <c:v>July </c:v>
                </c:pt>
                <c:pt idx="7">
                  <c:v>August</c:v>
                </c:pt>
                <c:pt idx="8">
                  <c:v>September</c:v>
                </c:pt>
                <c:pt idx="9">
                  <c:v>October</c:v>
                </c:pt>
                <c:pt idx="10">
                  <c:v>November </c:v>
                </c:pt>
                <c:pt idx="11">
                  <c:v>December</c:v>
                </c:pt>
              </c:strCache>
            </c:strRef>
          </c:cat>
          <c:val>
            <c:numRef>
              <c:f>Sheet1!$E$2:$E$13</c:f>
              <c:numCache>
                <c:formatCode>General</c:formatCode>
                <c:ptCount val="12"/>
                <c:pt idx="0">
                  <c:v>106</c:v>
                </c:pt>
                <c:pt idx="1">
                  <c:v>70</c:v>
                </c:pt>
                <c:pt idx="2">
                  <c:v>55</c:v>
                </c:pt>
                <c:pt idx="3">
                  <c:v>46</c:v>
                </c:pt>
                <c:pt idx="4">
                  <c:v>74</c:v>
                </c:pt>
                <c:pt idx="5">
                  <c:v>31</c:v>
                </c:pt>
                <c:pt idx="6">
                  <c:v>145</c:v>
                </c:pt>
                <c:pt idx="7">
                  <c:v>27</c:v>
                </c:pt>
                <c:pt idx="8">
                  <c:v>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1F6-469A-B5C7-BCFEF74C6D0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025374800"/>
        <c:axId val="1780690687"/>
        <c:extLst>
          <c:ext xmlns:c15="http://schemas.microsoft.com/office/drawing/2012/chart" uri="{02D57815-91ED-43cb-92C2-25804820EDAC}">
            <c15:filteredLine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:tx>
                <c:spPr>
                  <a:ln w="28575" cap="rnd">
                    <a:solidFill>
                      <a:schemeClr val="accent3"/>
                    </a:solidFill>
                    <a:round/>
                  </a:ln>
                  <a:effectLst/>
                </c:spPr>
                <c:marker>
                  <c:symbol val="none"/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1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defRPr>
                      </a:pPr>
                      <a:endParaRPr lang="en-US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/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Sheet1!$A$2:$A$13</c15:sqref>
                        </c15:formulaRef>
                      </c:ext>
                    </c:extLst>
                    <c:strCache>
                      <c:ptCount val="12"/>
                      <c:pt idx="0">
                        <c:v>January </c:v>
                      </c:pt>
                      <c:pt idx="1">
                        <c:v>February </c:v>
                      </c:pt>
                      <c:pt idx="2">
                        <c:v>March</c:v>
                      </c:pt>
                      <c:pt idx="3">
                        <c:v>April </c:v>
                      </c:pt>
                      <c:pt idx="4">
                        <c:v>May </c:v>
                      </c:pt>
                      <c:pt idx="5">
                        <c:v>June</c:v>
                      </c:pt>
                      <c:pt idx="6">
                        <c:v>July </c:v>
                      </c:pt>
                      <c:pt idx="7">
                        <c:v>August</c:v>
                      </c:pt>
                      <c:pt idx="8">
                        <c:v>September</c:v>
                      </c:pt>
                      <c:pt idx="9">
                        <c:v>October</c:v>
                      </c:pt>
                      <c:pt idx="10">
                        <c:v>November </c:v>
                      </c:pt>
                      <c:pt idx="11">
                        <c:v>December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Sheet1!$D$2:$D$13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10</c:v>
                      </c:pt>
                      <c:pt idx="1">
                        <c:v>16</c:v>
                      </c:pt>
                      <c:pt idx="2">
                        <c:v>26</c:v>
                      </c:pt>
                      <c:pt idx="3">
                        <c:v>24</c:v>
                      </c:pt>
                      <c:pt idx="4">
                        <c:v>15</c:v>
                      </c:pt>
                      <c:pt idx="5">
                        <c:v>26</c:v>
                      </c:pt>
                      <c:pt idx="6">
                        <c:v>20</c:v>
                      </c:pt>
                      <c:pt idx="7">
                        <c:v>16</c:v>
                      </c:pt>
                      <c:pt idx="8">
                        <c:v>16</c:v>
                      </c:pt>
                      <c:pt idx="9">
                        <c:v>22</c:v>
                      </c:pt>
                      <c:pt idx="10">
                        <c:v>24</c:v>
                      </c:pt>
                      <c:pt idx="11">
                        <c:v>16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D-E33E-42B6-A52C-8045F8DC4FA2}"/>
                  </c:ext>
                </c:extLst>
              </c15:ser>
            </c15:filteredLineSeries>
          </c:ext>
        </c:extLst>
      </c:lineChart>
      <c:catAx>
        <c:axId val="1025374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n-US"/>
          </a:p>
        </c:txPr>
        <c:crossAx val="1780690687"/>
        <c:crosses val="autoZero"/>
        <c:auto val="1"/>
        <c:lblAlgn val="ctr"/>
        <c:lblOffset val="100"/>
        <c:noMultiLvlLbl val="0"/>
      </c:catAx>
      <c:valAx>
        <c:axId val="178069068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n-US"/>
          </a:p>
        </c:txPr>
        <c:crossAx val="10253748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6292883897473742"/>
          <c:y val="0.13341646343660135"/>
          <c:w val="0.33707111861639716"/>
          <c:h val="4.753910876784864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Century Gothic" panose="020B0502020202020204" pitchFamily="34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b="1">
          <a:latin typeface="Century Gothic" panose="020B0502020202020204" pitchFamily="34" charset="0"/>
        </a:defRPr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6858096542280042E-2"/>
          <c:y val="3.2585337536422204E-2"/>
          <c:w val="0.94348006770892767"/>
          <c:h val="0.7440493346829544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Number of Cases Damaged</c:v>
                </c:pt>
              </c:strCache>
            </c:strRef>
          </c:tx>
          <c:spPr>
            <a:solidFill>
              <a:srgbClr val="F5B005"/>
            </a:solidFill>
            <a:ln>
              <a:solidFill>
                <a:srgbClr val="F5B005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January </c:v>
                </c:pt>
                <c:pt idx="1">
                  <c:v>February </c:v>
                </c:pt>
                <c:pt idx="2">
                  <c:v>March</c:v>
                </c:pt>
                <c:pt idx="3">
                  <c:v>April </c:v>
                </c:pt>
                <c:pt idx="4">
                  <c:v>May </c:v>
                </c:pt>
                <c:pt idx="5">
                  <c:v>June</c:v>
                </c:pt>
                <c:pt idx="6">
                  <c:v>July </c:v>
                </c:pt>
                <c:pt idx="7">
                  <c:v>August</c:v>
                </c:pt>
                <c:pt idx="8">
                  <c:v>September</c:v>
                </c:pt>
                <c:pt idx="9">
                  <c:v>October</c:v>
                </c:pt>
                <c:pt idx="10">
                  <c:v>November </c:v>
                </c:pt>
                <c:pt idx="11">
                  <c:v>December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38</c:v>
                </c:pt>
                <c:pt idx="1">
                  <c:v>51</c:v>
                </c:pt>
                <c:pt idx="2">
                  <c:v>25</c:v>
                </c:pt>
                <c:pt idx="3">
                  <c:v>32</c:v>
                </c:pt>
                <c:pt idx="4">
                  <c:v>33</c:v>
                </c:pt>
                <c:pt idx="5">
                  <c:v>52</c:v>
                </c:pt>
                <c:pt idx="6">
                  <c:v>46</c:v>
                </c:pt>
                <c:pt idx="7">
                  <c:v>16</c:v>
                </c:pt>
                <c:pt idx="8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CC3-4A7D-9DFA-DFDA8622157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Total Shipped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5="http://schemas.microsoft.com/office/drawing/2012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January </c:v>
                </c:pt>
                <c:pt idx="1">
                  <c:v>February </c:v>
                </c:pt>
                <c:pt idx="2">
                  <c:v>March</c:v>
                </c:pt>
                <c:pt idx="3">
                  <c:v>April </c:v>
                </c:pt>
                <c:pt idx="4">
                  <c:v>May </c:v>
                </c:pt>
                <c:pt idx="5">
                  <c:v>June</c:v>
                </c:pt>
                <c:pt idx="6">
                  <c:v>July </c:v>
                </c:pt>
                <c:pt idx="7">
                  <c:v>August</c:v>
                </c:pt>
                <c:pt idx="8">
                  <c:v>September</c:v>
                </c:pt>
                <c:pt idx="9">
                  <c:v>October</c:v>
                </c:pt>
                <c:pt idx="10">
                  <c:v>November </c:v>
                </c:pt>
                <c:pt idx="11">
                  <c:v>December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458</c:v>
                </c:pt>
                <c:pt idx="1">
                  <c:v>542</c:v>
                </c:pt>
                <c:pt idx="2">
                  <c:v>701</c:v>
                </c:pt>
                <c:pt idx="3">
                  <c:v>342</c:v>
                </c:pt>
                <c:pt idx="4">
                  <c:v>547</c:v>
                </c:pt>
                <c:pt idx="5">
                  <c:v>963</c:v>
                </c:pt>
                <c:pt idx="6">
                  <c:v>357</c:v>
                </c:pt>
                <c:pt idx="7">
                  <c:v>506</c:v>
                </c:pt>
                <c:pt idx="8">
                  <c:v>172</c:v>
                </c:pt>
              </c:numCache>
            </c:numRef>
          </c:val>
          <c:extLst xmlns:c15="http://schemas.microsoft.com/office/drawing/2012/chart">
            <c:ext xmlns:c16="http://schemas.microsoft.com/office/drawing/2014/chart" uri="{C3380CC4-5D6E-409C-BE32-E72D297353CC}">
              <c16:uniqueId val="{0000000E-8CC3-4A7D-9DFA-DFDA8622157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025374800"/>
        <c:axId val="1780690687"/>
        <c:extLst/>
      </c:barChart>
      <c:lineChart>
        <c:grouping val="standard"/>
        <c:varyColors val="0"/>
        <c:ser>
          <c:idx val="3"/>
          <c:order val="3"/>
          <c:tx>
            <c:strRef>
              <c:f>Sheet1!$E$1</c:f>
              <c:strCache>
                <c:ptCount val="1"/>
                <c:pt idx="0">
                  <c:v>Total Number of Shipments Received</c:v>
                </c:pt>
              </c:strCache>
            </c:strRef>
          </c:tx>
          <c:spPr>
            <a:ln w="28575" cap="rnd">
              <a:solidFill>
                <a:srgbClr val="098885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9.6618357487922701E-3"/>
                  <c:y val="-6.35551075745260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3EE-46E6-8F9F-E480F2F676C6}"/>
                </c:ext>
              </c:extLst>
            </c:dLbl>
            <c:dLbl>
              <c:idx val="1"/>
              <c:layout>
                <c:manualLayout>
                  <c:x val="3.3695396199146404E-3"/>
                  <c:y val="-6.63066432279399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3EE-46E6-8F9F-E480F2F676C6}"/>
                </c:ext>
              </c:extLst>
            </c:dLbl>
            <c:dLbl>
              <c:idx val="2"/>
              <c:layout>
                <c:manualLayout>
                  <c:x val="-3.743961352657009E-2"/>
                  <c:y val="-3.70738127518068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3EE-46E6-8F9F-E480F2F676C6}"/>
                </c:ext>
              </c:extLst>
            </c:dLbl>
            <c:dLbl>
              <c:idx val="3"/>
              <c:layout>
                <c:manualLayout>
                  <c:x val="-1.3285024154589372E-2"/>
                  <c:y val="-7.67957549858856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3EE-46E6-8F9F-E480F2F676C6}"/>
                </c:ext>
              </c:extLst>
            </c:dLbl>
            <c:dLbl>
              <c:idx val="4"/>
              <c:layout>
                <c:manualLayout>
                  <c:x val="9.6618357487922701E-3"/>
                  <c:y val="-2.38331653404472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3EE-46E6-8F9F-E480F2F676C6}"/>
                </c:ext>
              </c:extLst>
            </c:dLbl>
            <c:dLbl>
              <c:idx val="5"/>
              <c:layout>
                <c:manualLayout>
                  <c:x val="2.4154589371980675E-3"/>
                  <c:y val="-5.8258848609982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3EE-46E6-8F9F-E480F2F676C6}"/>
                </c:ext>
              </c:extLst>
            </c:dLbl>
            <c:dLbl>
              <c:idx val="6"/>
              <c:layout>
                <c:manualLayout>
                  <c:x val="-1.2077294685990338E-3"/>
                  <c:y val="-3.44256832695349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53EE-46E6-8F9F-E480F2F676C6}"/>
                </c:ext>
              </c:extLst>
            </c:dLbl>
            <c:dLbl>
              <c:idx val="7"/>
              <c:layout>
                <c:manualLayout>
                  <c:x val="0"/>
                  <c:y val="-3.44256832695349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3EE-46E6-8F9F-E480F2F676C6}"/>
                </c:ext>
              </c:extLst>
            </c:dLbl>
            <c:dLbl>
              <c:idx val="8"/>
              <c:layout>
                <c:manualLayout>
                  <c:x val="-3.62318840579719E-3"/>
                  <c:y val="-6.09069780922541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53EE-46E6-8F9F-E480F2F676C6}"/>
                </c:ext>
              </c:extLst>
            </c:dLbl>
            <c:dLbl>
              <c:idx val="9"/>
              <c:layout>
                <c:manualLayout>
                  <c:x val="0"/>
                  <c:y val="-3.70738127518068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53EE-46E6-8F9F-E480F2F676C6}"/>
                </c:ext>
              </c:extLst>
            </c:dLbl>
            <c:dLbl>
              <c:idx val="10"/>
              <c:layout>
                <c:manualLayout>
                  <c:x val="-9.6618357487922701E-3"/>
                  <c:y val="-4.76663306808946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53EE-46E6-8F9F-E480F2F676C6}"/>
                </c:ext>
              </c:extLst>
            </c:dLbl>
            <c:dLbl>
              <c:idx val="11"/>
              <c:layout>
                <c:manualLayout>
                  <c:x val="-4.830917874396312E-3"/>
                  <c:y val="-5.03144601631665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53EE-46E6-8F9F-E480F2F676C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rgbClr val="098885"/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January </c:v>
                </c:pt>
                <c:pt idx="1">
                  <c:v>February </c:v>
                </c:pt>
                <c:pt idx="2">
                  <c:v>March</c:v>
                </c:pt>
                <c:pt idx="3">
                  <c:v>April </c:v>
                </c:pt>
                <c:pt idx="4">
                  <c:v>May </c:v>
                </c:pt>
                <c:pt idx="5">
                  <c:v>June</c:v>
                </c:pt>
                <c:pt idx="6">
                  <c:v>July </c:v>
                </c:pt>
                <c:pt idx="7">
                  <c:v>August</c:v>
                </c:pt>
                <c:pt idx="8">
                  <c:v>September</c:v>
                </c:pt>
                <c:pt idx="9">
                  <c:v>October</c:v>
                </c:pt>
                <c:pt idx="10">
                  <c:v>November </c:v>
                </c:pt>
                <c:pt idx="11">
                  <c:v>December</c:v>
                </c:pt>
              </c:strCache>
            </c:strRef>
          </c:cat>
          <c:val>
            <c:numRef>
              <c:f>Sheet1!$E$2:$E$13</c:f>
              <c:numCache>
                <c:formatCode>General</c:formatCode>
                <c:ptCount val="12"/>
                <c:pt idx="0">
                  <c:v>107</c:v>
                </c:pt>
                <c:pt idx="1">
                  <c:v>80</c:v>
                </c:pt>
                <c:pt idx="2">
                  <c:v>107</c:v>
                </c:pt>
                <c:pt idx="3">
                  <c:v>33</c:v>
                </c:pt>
                <c:pt idx="4">
                  <c:v>107</c:v>
                </c:pt>
                <c:pt idx="5">
                  <c:v>95</c:v>
                </c:pt>
                <c:pt idx="6">
                  <c:v>270</c:v>
                </c:pt>
                <c:pt idx="7">
                  <c:v>91</c:v>
                </c:pt>
                <c:pt idx="8">
                  <c:v>48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86F-4C63-B730-ACE2D2EB5CE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025374800"/>
        <c:axId val="1780690687"/>
        <c:extLst>
          <c:ext xmlns:c15="http://schemas.microsoft.com/office/drawing/2012/chart" uri="{02D57815-91ED-43cb-92C2-25804820EDAC}">
            <c15:filteredLine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:tx>
                <c:spPr>
                  <a:ln w="28575" cap="rnd">
                    <a:solidFill>
                      <a:schemeClr val="accent3"/>
                    </a:solidFill>
                    <a:round/>
                  </a:ln>
                  <a:effectLst/>
                </c:spPr>
                <c:marker>
                  <c:symbol val="none"/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1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defRPr>
                      </a:pPr>
                      <a:endParaRPr lang="en-US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/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Sheet1!$A$2:$A$13</c15:sqref>
                        </c15:formulaRef>
                      </c:ext>
                    </c:extLst>
                    <c:strCache>
                      <c:ptCount val="12"/>
                      <c:pt idx="0">
                        <c:v>January </c:v>
                      </c:pt>
                      <c:pt idx="1">
                        <c:v>February </c:v>
                      </c:pt>
                      <c:pt idx="2">
                        <c:v>March</c:v>
                      </c:pt>
                      <c:pt idx="3">
                        <c:v>April </c:v>
                      </c:pt>
                      <c:pt idx="4">
                        <c:v>May </c:v>
                      </c:pt>
                      <c:pt idx="5">
                        <c:v>June</c:v>
                      </c:pt>
                      <c:pt idx="6">
                        <c:v>July </c:v>
                      </c:pt>
                      <c:pt idx="7">
                        <c:v>August</c:v>
                      </c:pt>
                      <c:pt idx="8">
                        <c:v>September</c:v>
                      </c:pt>
                      <c:pt idx="9">
                        <c:v>October</c:v>
                      </c:pt>
                      <c:pt idx="10">
                        <c:v>November </c:v>
                      </c:pt>
                      <c:pt idx="11">
                        <c:v>December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Sheet1!$D$2:$D$13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10</c:v>
                      </c:pt>
                      <c:pt idx="1">
                        <c:v>16</c:v>
                      </c:pt>
                      <c:pt idx="2">
                        <c:v>26</c:v>
                      </c:pt>
                      <c:pt idx="3">
                        <c:v>24</c:v>
                      </c:pt>
                      <c:pt idx="4">
                        <c:v>15</c:v>
                      </c:pt>
                      <c:pt idx="5">
                        <c:v>26</c:v>
                      </c:pt>
                      <c:pt idx="6">
                        <c:v>20</c:v>
                      </c:pt>
                      <c:pt idx="7">
                        <c:v>16</c:v>
                      </c:pt>
                      <c:pt idx="8">
                        <c:v>16</c:v>
                      </c:pt>
                      <c:pt idx="9">
                        <c:v>22</c:v>
                      </c:pt>
                      <c:pt idx="10">
                        <c:v>24</c:v>
                      </c:pt>
                      <c:pt idx="11">
                        <c:v>16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D-8CC3-4A7D-9DFA-DFDA86221574}"/>
                  </c:ext>
                </c:extLst>
              </c15:ser>
            </c15:filteredLineSeries>
          </c:ext>
        </c:extLst>
      </c:lineChart>
      <c:catAx>
        <c:axId val="1025374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n-US"/>
          </a:p>
        </c:txPr>
        <c:crossAx val="1780690687"/>
        <c:crosses val="autoZero"/>
        <c:auto val="1"/>
        <c:lblAlgn val="ctr"/>
        <c:lblOffset val="100"/>
        <c:noMultiLvlLbl val="0"/>
      </c:catAx>
      <c:valAx>
        <c:axId val="178069068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n-US"/>
          </a:p>
        </c:txPr>
        <c:crossAx val="10253748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0065551981882878"/>
          <c:y val="0.95082749211559181"/>
          <c:w val="0.89934446258370948"/>
          <c:h val="4.917245704139815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Century Gothic" panose="020B0502020202020204" pitchFamily="34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b="1">
          <a:latin typeface="Century Gothic" panose="020B0502020202020204" pitchFamily="34" charset="0"/>
        </a:defRPr>
      </a:pPr>
      <a:endParaRPr lang="en-U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6858096542280042E-2"/>
          <c:y val="3.2585337536422204E-2"/>
          <c:w val="0.94348006770892767"/>
          <c:h val="0.7507874794548722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Number of Cases Damaged</c:v>
                </c:pt>
              </c:strCache>
            </c:strRef>
          </c:tx>
          <c:spPr>
            <a:solidFill>
              <a:srgbClr val="F5B005"/>
            </a:solidFill>
            <a:ln>
              <a:solidFill>
                <a:srgbClr val="F5B005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January </c:v>
                </c:pt>
                <c:pt idx="1">
                  <c:v>February </c:v>
                </c:pt>
                <c:pt idx="2">
                  <c:v>March</c:v>
                </c:pt>
                <c:pt idx="3">
                  <c:v>April </c:v>
                </c:pt>
                <c:pt idx="4">
                  <c:v>May </c:v>
                </c:pt>
                <c:pt idx="5">
                  <c:v>June</c:v>
                </c:pt>
                <c:pt idx="6">
                  <c:v>July </c:v>
                </c:pt>
                <c:pt idx="7">
                  <c:v>August</c:v>
                </c:pt>
                <c:pt idx="8">
                  <c:v>September</c:v>
                </c:pt>
                <c:pt idx="9">
                  <c:v>October</c:v>
                </c:pt>
                <c:pt idx="10">
                  <c:v>November </c:v>
                </c:pt>
                <c:pt idx="11">
                  <c:v>December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82</c:v>
                </c:pt>
                <c:pt idx="1">
                  <c:v>63</c:v>
                </c:pt>
                <c:pt idx="2">
                  <c:v>39</c:v>
                </c:pt>
                <c:pt idx="3">
                  <c:v>68</c:v>
                </c:pt>
                <c:pt idx="4">
                  <c:v>75</c:v>
                </c:pt>
                <c:pt idx="5">
                  <c:v>74</c:v>
                </c:pt>
                <c:pt idx="6">
                  <c:v>95</c:v>
                </c:pt>
                <c:pt idx="7">
                  <c:v>93</c:v>
                </c:pt>
                <c:pt idx="8">
                  <c:v>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FDB-4A55-9DDD-1B69A8995F0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Total Shipped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5216650815060045E-17"/>
                  <c:y val="-8.618617115979654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3BD-48AE-93B4-C7D5E79892C2}"/>
                </c:ext>
              </c:extLst>
            </c:dLbl>
            <c:dLbl>
              <c:idx val="1"/>
              <c:layout>
                <c:manualLayout>
                  <c:x val="0"/>
                  <c:y val="-8.172950299199355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93BD-48AE-93B4-C7D5E79892C2}"/>
                </c:ext>
              </c:extLst>
            </c:dLbl>
            <c:dLbl>
              <c:idx val="2"/>
              <c:layout>
                <c:manualLayout>
                  <c:x val="-3.3200348943509999E-3"/>
                  <c:y val="-8.976426729225640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3BD-48AE-93B4-C7D5E79892C2}"/>
                </c:ext>
              </c:extLst>
            </c:dLbl>
            <c:dLbl>
              <c:idx val="3"/>
              <c:layout>
                <c:manualLayout>
                  <c:x val="-3.3200348943509999E-3"/>
                  <c:y val="-2.3554845974491544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3BD-48AE-93B4-C7D5E79892C2}"/>
                </c:ext>
              </c:extLst>
            </c:dLbl>
            <c:dLbl>
              <c:idx val="4"/>
              <c:layout>
                <c:manualLayout>
                  <c:x val="-1.6600174471754999E-3"/>
                  <c:y val="-5.723712562261278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3BD-48AE-93B4-C7D5E79892C2}"/>
                </c:ext>
              </c:extLst>
            </c:dLbl>
            <c:dLbl>
              <c:idx val="5"/>
              <c:layout>
                <c:manualLayout>
                  <c:x val="4.9800523415264386E-3"/>
                  <c:y val="-5.820452458779843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3BD-48AE-93B4-C7D5E79892C2}"/>
                </c:ext>
              </c:extLst>
            </c:dLbl>
            <c:dLbl>
              <c:idx val="6"/>
              <c:layout>
                <c:manualLayout>
                  <c:x val="1.6600174471754999E-3"/>
                  <c:y val="9.90208867410097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3BD-48AE-93B4-C7D5E79892C2}"/>
                </c:ext>
              </c:extLst>
            </c:dLbl>
            <c:dLbl>
              <c:idx val="7"/>
              <c:layout>
                <c:manualLayout>
                  <c:x val="-8.3000872358774992E-3"/>
                  <c:y val="0.21792698116054518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77D-4412-A29C-44CA26751F67}"/>
                </c:ext>
              </c:extLst>
            </c:dLbl>
            <c:dLbl>
              <c:idx val="8"/>
              <c:layout>
                <c:manualLayout>
                  <c:x val="6.6400697887019997E-3"/>
                  <c:y val="0.24251807666811351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271-4B19-B0C6-527EDC7E51C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5="http://schemas.microsoft.com/office/drawing/2012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January </c:v>
                </c:pt>
                <c:pt idx="1">
                  <c:v>February </c:v>
                </c:pt>
                <c:pt idx="2">
                  <c:v>March</c:v>
                </c:pt>
                <c:pt idx="3">
                  <c:v>April </c:v>
                </c:pt>
                <c:pt idx="4">
                  <c:v>May </c:v>
                </c:pt>
                <c:pt idx="5">
                  <c:v>June</c:v>
                </c:pt>
                <c:pt idx="6">
                  <c:v>July </c:v>
                </c:pt>
                <c:pt idx="7">
                  <c:v>August</c:v>
                </c:pt>
                <c:pt idx="8">
                  <c:v>September</c:v>
                </c:pt>
                <c:pt idx="9">
                  <c:v>October</c:v>
                </c:pt>
                <c:pt idx="10">
                  <c:v>November </c:v>
                </c:pt>
                <c:pt idx="11">
                  <c:v>December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197</c:v>
                </c:pt>
                <c:pt idx="1">
                  <c:v>136</c:v>
                </c:pt>
                <c:pt idx="2">
                  <c:v>112</c:v>
                </c:pt>
                <c:pt idx="3">
                  <c:v>185</c:v>
                </c:pt>
                <c:pt idx="4">
                  <c:v>204</c:v>
                </c:pt>
                <c:pt idx="5">
                  <c:v>175</c:v>
                </c:pt>
                <c:pt idx="6">
                  <c:v>229</c:v>
                </c:pt>
                <c:pt idx="7">
                  <c:v>744</c:v>
                </c:pt>
                <c:pt idx="8">
                  <c:v>492</c:v>
                </c:pt>
              </c:numCache>
            </c:numRef>
          </c:val>
          <c:extLst xmlns:c15="http://schemas.microsoft.com/office/drawing/2012/chart">
            <c:ext xmlns:c16="http://schemas.microsoft.com/office/drawing/2014/chart" uri="{C3380CC4-5D6E-409C-BE32-E72D297353CC}">
              <c16:uniqueId val="{0000000E-EFDB-4A55-9DDD-1B69A8995F0C}"/>
            </c:ext>
          </c:extLst>
        </c:ser>
        <c:dLbls>
          <c:dLblPos val="inBase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025374800"/>
        <c:axId val="1780690687"/>
        <c:extLst/>
      </c:barChart>
      <c:lineChart>
        <c:grouping val="standard"/>
        <c:varyColors val="0"/>
        <c:ser>
          <c:idx val="3"/>
          <c:order val="3"/>
          <c:tx>
            <c:strRef>
              <c:f>Sheet1!$E$1</c:f>
              <c:strCache>
                <c:ptCount val="1"/>
                <c:pt idx="0">
                  <c:v>Total Number of Shipments Received</c:v>
                </c:pt>
              </c:strCache>
            </c:strRef>
          </c:tx>
          <c:spPr>
            <a:ln w="28575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1.6908212560386472E-2"/>
                  <c:y val="-5.8258848609982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4EB-41EA-A5D7-C5A00F20A173}"/>
                </c:ext>
              </c:extLst>
            </c:dLbl>
            <c:dLbl>
              <c:idx val="1"/>
              <c:layout>
                <c:manualLayout>
                  <c:x val="-2.5362318840579712E-2"/>
                  <c:y val="-7.14994960213418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4EB-41EA-A5D7-C5A00F20A173}"/>
                </c:ext>
              </c:extLst>
            </c:dLbl>
            <c:dLbl>
              <c:idx val="2"/>
              <c:layout>
                <c:manualLayout>
                  <c:x val="-1.6908212560386517E-2"/>
                  <c:y val="-5.56107191277103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4EB-41EA-A5D7-C5A00F20A173}"/>
                </c:ext>
              </c:extLst>
            </c:dLbl>
            <c:dLbl>
              <c:idx val="3"/>
              <c:layout>
                <c:manualLayout>
                  <c:x val="-1.570048309178744E-2"/>
                  <c:y val="-7.67957549858857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4EB-41EA-A5D7-C5A00F20A173}"/>
                </c:ext>
              </c:extLst>
            </c:dLbl>
            <c:dLbl>
              <c:idx val="4"/>
              <c:layout>
                <c:manualLayout>
                  <c:x val="-1.6908212560386517E-2"/>
                  <c:y val="-5.2962589645438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4EB-41EA-A5D7-C5A00F20A173}"/>
                </c:ext>
              </c:extLst>
            </c:dLbl>
            <c:dLbl>
              <c:idx val="5"/>
              <c:layout>
                <c:manualLayout>
                  <c:x val="-2.8985507246376812E-2"/>
                  <c:y val="-5.03144601631665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4EB-41EA-A5D7-C5A00F20A173}"/>
                </c:ext>
              </c:extLst>
            </c:dLbl>
            <c:dLbl>
              <c:idx val="6"/>
              <c:layout>
                <c:manualLayout>
                  <c:x val="-4.830917874396135E-3"/>
                  <c:y val="-5.03144601631664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24EB-41EA-A5D7-C5A00F20A173}"/>
                </c:ext>
              </c:extLst>
            </c:dLbl>
            <c:dLbl>
              <c:idx val="7"/>
              <c:layout>
                <c:manualLayout>
                  <c:x val="0"/>
                  <c:y val="-4.23700717163507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4EB-41EA-A5D7-C5A00F20A173}"/>
                </c:ext>
              </c:extLst>
            </c:dLbl>
            <c:dLbl>
              <c:idx val="8"/>
              <c:layout>
                <c:manualLayout>
                  <c:x val="0"/>
                  <c:y val="-4.23700717163507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24EB-41EA-A5D7-C5A00F20A173}"/>
                </c:ext>
              </c:extLst>
            </c:dLbl>
            <c:dLbl>
              <c:idx val="9"/>
              <c:layout>
                <c:manualLayout>
                  <c:x val="0"/>
                  <c:y val="-5.8258848609982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24EB-41EA-A5D7-C5A00F20A173}"/>
                </c:ext>
              </c:extLst>
            </c:dLbl>
            <c:dLbl>
              <c:idx val="10"/>
              <c:layout>
                <c:manualLayout>
                  <c:x val="-1.3285024154589372E-2"/>
                  <c:y val="-6.35551075745260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24EB-41EA-A5D7-C5A00F20A173}"/>
                </c:ext>
              </c:extLst>
            </c:dLbl>
            <c:dLbl>
              <c:idx val="11"/>
              <c:layout>
                <c:manualLayout>
                  <c:x val="-1.8115942028985685E-2"/>
                  <c:y val="-7.67957549858856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24EB-41EA-A5D7-C5A00F20A17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January </c:v>
                </c:pt>
                <c:pt idx="1">
                  <c:v>February </c:v>
                </c:pt>
                <c:pt idx="2">
                  <c:v>March</c:v>
                </c:pt>
                <c:pt idx="3">
                  <c:v>April </c:v>
                </c:pt>
                <c:pt idx="4">
                  <c:v>May </c:v>
                </c:pt>
                <c:pt idx="5">
                  <c:v>June</c:v>
                </c:pt>
                <c:pt idx="6">
                  <c:v>July </c:v>
                </c:pt>
                <c:pt idx="7">
                  <c:v>August</c:v>
                </c:pt>
                <c:pt idx="8">
                  <c:v>September</c:v>
                </c:pt>
                <c:pt idx="9">
                  <c:v>October</c:v>
                </c:pt>
                <c:pt idx="10">
                  <c:v>November </c:v>
                </c:pt>
                <c:pt idx="11">
                  <c:v>December</c:v>
                </c:pt>
              </c:strCache>
            </c:strRef>
          </c:cat>
          <c:val>
            <c:numRef>
              <c:f>Sheet1!$E$2:$E$13</c:f>
              <c:numCache>
                <c:formatCode>General</c:formatCode>
                <c:ptCount val="12"/>
                <c:pt idx="0">
                  <c:v>131</c:v>
                </c:pt>
                <c:pt idx="1">
                  <c:v>87</c:v>
                </c:pt>
                <c:pt idx="2">
                  <c:v>79</c:v>
                </c:pt>
                <c:pt idx="3">
                  <c:v>77</c:v>
                </c:pt>
                <c:pt idx="4">
                  <c:v>120</c:v>
                </c:pt>
                <c:pt idx="5">
                  <c:v>63</c:v>
                </c:pt>
                <c:pt idx="6">
                  <c:v>256</c:v>
                </c:pt>
                <c:pt idx="7">
                  <c:v>110</c:v>
                </c:pt>
                <c:pt idx="8">
                  <c:v>82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3BD-48AE-93B4-C7D5E79892C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025374800"/>
        <c:axId val="1780690687"/>
        <c:extLst>
          <c:ext xmlns:c15="http://schemas.microsoft.com/office/drawing/2012/chart" uri="{02D57815-91ED-43cb-92C2-25804820EDAC}">
            <c15:filteredLine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:tx>
                <c:spPr>
                  <a:ln w="28575" cap="rnd">
                    <a:solidFill>
                      <a:schemeClr val="accent3"/>
                    </a:solidFill>
                    <a:round/>
                  </a:ln>
                  <a:effectLst/>
                </c:spPr>
                <c:marker>
                  <c:symbol val="none"/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1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defRPr>
                      </a:pPr>
                      <a:endParaRPr lang="en-US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/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Sheet1!$A$2:$A$13</c15:sqref>
                        </c15:formulaRef>
                      </c:ext>
                    </c:extLst>
                    <c:strCache>
                      <c:ptCount val="12"/>
                      <c:pt idx="0">
                        <c:v>January </c:v>
                      </c:pt>
                      <c:pt idx="1">
                        <c:v>February </c:v>
                      </c:pt>
                      <c:pt idx="2">
                        <c:v>March</c:v>
                      </c:pt>
                      <c:pt idx="3">
                        <c:v>April </c:v>
                      </c:pt>
                      <c:pt idx="4">
                        <c:v>May </c:v>
                      </c:pt>
                      <c:pt idx="5">
                        <c:v>June</c:v>
                      </c:pt>
                      <c:pt idx="6">
                        <c:v>July </c:v>
                      </c:pt>
                      <c:pt idx="7">
                        <c:v>August</c:v>
                      </c:pt>
                      <c:pt idx="8">
                        <c:v>September</c:v>
                      </c:pt>
                      <c:pt idx="9">
                        <c:v>October</c:v>
                      </c:pt>
                      <c:pt idx="10">
                        <c:v>November </c:v>
                      </c:pt>
                      <c:pt idx="11">
                        <c:v>December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Sheet1!$D$2:$D$13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10</c:v>
                      </c:pt>
                      <c:pt idx="1">
                        <c:v>16</c:v>
                      </c:pt>
                      <c:pt idx="2">
                        <c:v>26</c:v>
                      </c:pt>
                      <c:pt idx="3">
                        <c:v>24</c:v>
                      </c:pt>
                      <c:pt idx="4">
                        <c:v>15</c:v>
                      </c:pt>
                      <c:pt idx="5">
                        <c:v>26</c:v>
                      </c:pt>
                      <c:pt idx="6">
                        <c:v>20</c:v>
                      </c:pt>
                      <c:pt idx="7">
                        <c:v>16</c:v>
                      </c:pt>
                      <c:pt idx="8">
                        <c:v>16</c:v>
                      </c:pt>
                      <c:pt idx="9">
                        <c:v>22</c:v>
                      </c:pt>
                      <c:pt idx="10">
                        <c:v>24</c:v>
                      </c:pt>
                      <c:pt idx="11">
                        <c:v>16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D-EFDB-4A55-9DDD-1B69A8995F0C}"/>
                  </c:ext>
                </c:extLst>
              </c15:ser>
            </c15:filteredLineSeries>
          </c:ext>
        </c:extLst>
      </c:lineChart>
      <c:catAx>
        <c:axId val="1025374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n-US"/>
          </a:p>
        </c:txPr>
        <c:crossAx val="1780690687"/>
        <c:crosses val="autoZero"/>
        <c:auto val="1"/>
        <c:lblAlgn val="ctr"/>
        <c:lblOffset val="100"/>
        <c:noMultiLvlLbl val="0"/>
      </c:catAx>
      <c:valAx>
        <c:axId val="178069068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n-US"/>
          </a:p>
        </c:txPr>
        <c:crossAx val="10253748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7.8220283530979984E-2"/>
          <c:y val="6.5584335739418312E-2"/>
          <c:w val="0.89999989543197179"/>
          <c:h val="5.016103275076055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Century Gothic" panose="020B0502020202020204" pitchFamily="34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b="1">
          <a:latin typeface="Century Gothic" panose="020B0502020202020204" pitchFamily="34" charset="0"/>
        </a:defRPr>
      </a:pPr>
      <a:endParaRPr lang="en-US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512581050453937E-2"/>
          <c:y val="2.9289553776596828E-2"/>
          <c:w val="0.94600653192432305"/>
          <c:h val="0.8211274025519628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No BOL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5"/>
                <c:pt idx="0">
                  <c:v>Custom Deli</c:v>
                </c:pt>
                <c:pt idx="1">
                  <c:v>Hill Phoenix</c:v>
                </c:pt>
                <c:pt idx="2">
                  <c:v>Hussmann</c:v>
                </c:pt>
                <c:pt idx="3">
                  <c:v>Kysor</c:v>
                </c:pt>
                <c:pt idx="4">
                  <c:v>Structural Concepts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22</c:v>
                </c:pt>
                <c:pt idx="1">
                  <c:v>8</c:v>
                </c:pt>
                <c:pt idx="2">
                  <c:v>7</c:v>
                </c:pt>
                <c:pt idx="3">
                  <c:v>5</c:v>
                </c:pt>
                <c:pt idx="4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BAB-4367-B90D-CFB6D56CEFC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 Pack Slip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5"/>
                <c:pt idx="0">
                  <c:v>Custom Deli</c:v>
                </c:pt>
                <c:pt idx="1">
                  <c:v>Hill Phoenix</c:v>
                </c:pt>
                <c:pt idx="2">
                  <c:v>Hussmann</c:v>
                </c:pt>
                <c:pt idx="3">
                  <c:v>Kysor</c:v>
                </c:pt>
                <c:pt idx="4">
                  <c:v>Structural Concepts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9</c:v>
                </c:pt>
                <c:pt idx="1">
                  <c:v>6</c:v>
                </c:pt>
                <c:pt idx="2">
                  <c:v>24</c:v>
                </c:pt>
                <c:pt idx="3">
                  <c:v>27</c:v>
                </c:pt>
                <c:pt idx="4">
                  <c:v>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BAB-4367-B90D-CFB6D56CEFC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No Store No. 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5"/>
                <c:pt idx="0">
                  <c:v>Custom Deli</c:v>
                </c:pt>
                <c:pt idx="1">
                  <c:v>Hill Phoenix</c:v>
                </c:pt>
                <c:pt idx="2">
                  <c:v>Hussmann</c:v>
                </c:pt>
                <c:pt idx="3">
                  <c:v>Kysor</c:v>
                </c:pt>
                <c:pt idx="4">
                  <c:v>Structural Concepts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  <c:pt idx="0">
                  <c:v>3</c:v>
                </c:pt>
                <c:pt idx="1">
                  <c:v>5</c:v>
                </c:pt>
                <c:pt idx="2">
                  <c:v>48</c:v>
                </c:pt>
                <c:pt idx="3">
                  <c:v>6</c:v>
                </c:pt>
                <c:pt idx="4">
                  <c:v>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BAB-4367-B90D-CFB6D56CEFC8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Incorrect Store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5"/>
                <c:pt idx="0">
                  <c:v>Custom Deli</c:v>
                </c:pt>
                <c:pt idx="1">
                  <c:v>Hill Phoenix</c:v>
                </c:pt>
                <c:pt idx="2">
                  <c:v>Hussmann</c:v>
                </c:pt>
                <c:pt idx="3">
                  <c:v>Kysor</c:v>
                </c:pt>
                <c:pt idx="4">
                  <c:v>Structural Concepts</c:v>
                </c:pt>
              </c:strCache>
            </c:strRef>
          </c:cat>
          <c:val>
            <c:numRef>
              <c:f>Sheet1!$E$2:$E$7</c:f>
              <c:numCache>
                <c:formatCode>General</c:formatCode>
                <c:ptCount val="6"/>
                <c:pt idx="0">
                  <c:v>0</c:v>
                </c:pt>
                <c:pt idx="1">
                  <c:v>4</c:v>
                </c:pt>
                <c:pt idx="2">
                  <c:v>36</c:v>
                </c:pt>
                <c:pt idx="3">
                  <c:v>3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BAB-4367-B90D-CFB6D56CEFC8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No Weight Confirmation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5"/>
                <c:pt idx="0">
                  <c:v>Custom Deli</c:v>
                </c:pt>
                <c:pt idx="1">
                  <c:v>Hill Phoenix</c:v>
                </c:pt>
                <c:pt idx="2">
                  <c:v>Hussmann</c:v>
                </c:pt>
                <c:pt idx="3">
                  <c:v>Kysor</c:v>
                </c:pt>
                <c:pt idx="4">
                  <c:v>Structural Concepts</c:v>
                </c:pt>
              </c:strCache>
            </c:strRef>
          </c:cat>
          <c:val>
            <c:numRef>
              <c:f>Sheet1!$F$2:$F$7</c:f>
              <c:numCache>
                <c:formatCode>General</c:formatCode>
                <c:ptCount val="6"/>
                <c:pt idx="0">
                  <c:v>3</c:v>
                </c:pt>
                <c:pt idx="1">
                  <c:v>7</c:v>
                </c:pt>
                <c:pt idx="2">
                  <c:v>54</c:v>
                </c:pt>
                <c:pt idx="3">
                  <c:v>2</c:v>
                </c:pt>
                <c:pt idx="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BAB-4367-B90D-CFB6D56CEFC8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Paperwork Not Legible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5"/>
                <c:pt idx="0">
                  <c:v>Custom Deli</c:v>
                </c:pt>
                <c:pt idx="1">
                  <c:v>Hill Phoenix</c:v>
                </c:pt>
                <c:pt idx="2">
                  <c:v>Hussmann</c:v>
                </c:pt>
                <c:pt idx="3">
                  <c:v>Kysor</c:v>
                </c:pt>
                <c:pt idx="4">
                  <c:v>Structural Concepts</c:v>
                </c:pt>
              </c:strCache>
            </c:strRef>
          </c:cat>
          <c:val>
            <c:numRef>
              <c:f>Sheet1!$G$2:$G$7</c:f>
              <c:numCache>
                <c:formatCode>General</c:formatCode>
                <c:ptCount val="6"/>
                <c:pt idx="0">
                  <c:v>31</c:v>
                </c:pt>
                <c:pt idx="1">
                  <c:v>0</c:v>
                </c:pt>
                <c:pt idx="2">
                  <c:v>3</c:v>
                </c:pt>
                <c:pt idx="3">
                  <c:v>1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0BAB-4367-B90D-CFB6D56CEF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6965151"/>
        <c:axId val="84171871"/>
      </c:barChart>
      <c:catAx>
        <c:axId val="126965151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n-US"/>
          </a:p>
        </c:txPr>
        <c:crossAx val="84171871"/>
        <c:crosses val="autoZero"/>
        <c:auto val="1"/>
        <c:lblAlgn val="ctr"/>
        <c:lblOffset val="100"/>
        <c:noMultiLvlLbl val="0"/>
      </c:catAx>
      <c:valAx>
        <c:axId val="84171871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n-US"/>
          </a:p>
        </c:txPr>
        <c:crossAx val="12696515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197810372274914"/>
          <c:y val="8.3992411753691432E-2"/>
          <c:w val="0.17147759046825622"/>
          <c:h val="0.41164776887179844"/>
        </c:manualLayout>
      </c:layout>
      <c:overlay val="1"/>
      <c:spPr>
        <a:noFill/>
        <a:ln cap="rnd">
          <a:noFill/>
        </a:ln>
        <a:effectLst>
          <a:softEdge rad="0"/>
        </a:effectLst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Century Gothic" panose="020B0502020202020204" pitchFamily="34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Average Weeks Per Case in Local Project Warehouses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'[Walmart Data Charts_2023-2024.xlsx]Weeks per Case'!$D$1</c:f>
              <c:strCache>
                <c:ptCount val="1"/>
                <c:pt idx="0">
                  <c:v>2024 Weeks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5"/>
              <c:layout>
                <c:manualLayout>
                  <c:x val="-1.0144927536231883E-2"/>
                  <c:y val="2.234636871508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07F-46DB-8A2C-80BB29761501}"/>
                </c:ext>
              </c:extLst>
            </c:dLbl>
            <c:dLbl>
              <c:idx val="6"/>
              <c:layout>
                <c:manualLayout>
                  <c:x val="-8.6956521739130436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07F-46DB-8A2C-80BB2976150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'[Walmart Data Charts_2023-2024.xlsx]Weeks per Case'!$B$2:$B$13</c:f>
              <c:strCache>
                <c:ptCount val="12"/>
                <c:pt idx="0">
                  <c:v>January</c:v>
                </c:pt>
                <c:pt idx="1">
                  <c:v>February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August</c:v>
                </c:pt>
                <c:pt idx="8">
                  <c:v>September</c:v>
                </c:pt>
                <c:pt idx="9">
                  <c:v>October</c:v>
                </c:pt>
                <c:pt idx="10">
                  <c:v>November</c:v>
                </c:pt>
                <c:pt idx="11">
                  <c:v>December</c:v>
                </c:pt>
              </c:strCache>
            </c:strRef>
          </c:cat>
          <c:val>
            <c:numRef>
              <c:f>'[Walmart Data Charts_2023-2024.xlsx]Weeks per Case'!$D$2:$D$13</c:f>
              <c:numCache>
                <c:formatCode>General</c:formatCode>
                <c:ptCount val="12"/>
                <c:pt idx="0">
                  <c:v>21.8</c:v>
                </c:pt>
                <c:pt idx="1">
                  <c:v>21.7</c:v>
                </c:pt>
                <c:pt idx="2">
                  <c:v>37.6</c:v>
                </c:pt>
                <c:pt idx="3">
                  <c:v>23.7</c:v>
                </c:pt>
                <c:pt idx="4">
                  <c:v>20.7</c:v>
                </c:pt>
                <c:pt idx="5">
                  <c:v>19.5</c:v>
                </c:pt>
                <c:pt idx="6">
                  <c:v>17.8</c:v>
                </c:pt>
                <c:pt idx="7">
                  <c:v>18.600000000000001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07F-46DB-8A2C-80BB29761501}"/>
            </c:ext>
          </c:extLst>
        </c:ser>
        <c:ser>
          <c:idx val="1"/>
          <c:order val="1"/>
          <c:tx>
            <c:strRef>
              <c:f>'[Walmart Data Charts_2023-2024.xlsx]Weeks per Case'!$E$1</c:f>
              <c:strCache>
                <c:ptCount val="1"/>
                <c:pt idx="0">
                  <c:v>2023 Weeks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noFill/>
            </a:ln>
            <a:effectLst/>
          </c:spPr>
          <c:invertIfNegative val="0"/>
          <c:trendline>
            <c:spPr>
              <a:ln w="19050" cap="rnd">
                <a:solidFill>
                  <a:schemeClr val="accent1">
                    <a:lumMod val="50000"/>
                  </a:schemeClr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'[Walmart Data Charts_2023-2024.xlsx]Weeks per Case'!$B$2:$B$13</c:f>
              <c:strCache>
                <c:ptCount val="12"/>
                <c:pt idx="0">
                  <c:v>January</c:v>
                </c:pt>
                <c:pt idx="1">
                  <c:v>February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August</c:v>
                </c:pt>
                <c:pt idx="8">
                  <c:v>September</c:v>
                </c:pt>
                <c:pt idx="9">
                  <c:v>October</c:v>
                </c:pt>
                <c:pt idx="10">
                  <c:v>November</c:v>
                </c:pt>
                <c:pt idx="11">
                  <c:v>December</c:v>
                </c:pt>
              </c:strCache>
            </c:strRef>
          </c:cat>
          <c:val>
            <c:numRef>
              <c:f>'[Walmart Data Charts_2023-2024.xlsx]Weeks per Case'!$E$2:$E$13</c:f>
              <c:numCache>
                <c:formatCode>General</c:formatCode>
                <c:ptCount val="12"/>
                <c:pt idx="0">
                  <c:v>15.8</c:v>
                </c:pt>
                <c:pt idx="1">
                  <c:v>23.4</c:v>
                </c:pt>
                <c:pt idx="2">
                  <c:v>29.3</c:v>
                </c:pt>
                <c:pt idx="3">
                  <c:v>23</c:v>
                </c:pt>
                <c:pt idx="4">
                  <c:v>18.8</c:v>
                </c:pt>
                <c:pt idx="5">
                  <c:v>42.4</c:v>
                </c:pt>
                <c:pt idx="6">
                  <c:v>21.3</c:v>
                </c:pt>
                <c:pt idx="7">
                  <c:v>14.7</c:v>
                </c:pt>
                <c:pt idx="8">
                  <c:v>21.6</c:v>
                </c:pt>
                <c:pt idx="9">
                  <c:v>15.1</c:v>
                </c:pt>
                <c:pt idx="10">
                  <c:v>21.8</c:v>
                </c:pt>
                <c:pt idx="11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07F-46DB-8A2C-80BB297615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1"/>
        <c:overlap val="22"/>
        <c:axId val="880316024"/>
        <c:axId val="880323240"/>
      </c:barChart>
      <c:catAx>
        <c:axId val="880316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80323240"/>
        <c:crosses val="autoZero"/>
        <c:auto val="1"/>
        <c:lblAlgn val="ctr"/>
        <c:lblOffset val="100"/>
        <c:noMultiLvlLbl val="0"/>
      </c:catAx>
      <c:valAx>
        <c:axId val="8803232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80316024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dTable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TOTAL</a:t>
            </a:r>
            <a:r>
              <a:rPr lang="en-US" baseline="0"/>
              <a:t> CASES By WHSE</a:t>
            </a: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'[Copy of Data For Linda August 2024 (002).xlsx]Cases YTD Count &amp; Sqft'!$B$37</c:f>
              <c:strCache>
                <c:ptCount val="1"/>
                <c:pt idx="0">
                  <c:v>A-1 Freeman Dallas - Newkirk (CPM)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'[Copy of Data For Linda August 2024 (002).xlsx]Cases YTD Count &amp; Sqft'!$C$36:$K$36</c:f>
              <c:numCache>
                <c:formatCode>mmm\-yy</c:formatCode>
                <c:ptCount val="9"/>
                <c:pt idx="0">
                  <c:v>45292</c:v>
                </c:pt>
                <c:pt idx="1">
                  <c:v>45323</c:v>
                </c:pt>
                <c:pt idx="2">
                  <c:v>45352</c:v>
                </c:pt>
                <c:pt idx="3">
                  <c:v>45383</c:v>
                </c:pt>
                <c:pt idx="4">
                  <c:v>45413</c:v>
                </c:pt>
                <c:pt idx="5">
                  <c:v>45444</c:v>
                </c:pt>
                <c:pt idx="6">
                  <c:v>45474</c:v>
                </c:pt>
                <c:pt idx="7">
                  <c:v>45528</c:v>
                </c:pt>
                <c:pt idx="8">
                  <c:v>45559</c:v>
                </c:pt>
              </c:numCache>
            </c:numRef>
          </c:cat>
          <c:val>
            <c:numRef>
              <c:f>'[Copy of Data For Linda August 2024 (002).xlsx]Cases YTD Count &amp; Sqft'!$C$37:$K$37</c:f>
              <c:numCache>
                <c:formatCode>General</c:formatCode>
                <c:ptCount val="9"/>
                <c:pt idx="0">
                  <c:v>441</c:v>
                </c:pt>
                <c:pt idx="1">
                  <c:v>385</c:v>
                </c:pt>
                <c:pt idx="2">
                  <c:v>328</c:v>
                </c:pt>
                <c:pt idx="3" formatCode="0">
                  <c:v>335</c:v>
                </c:pt>
                <c:pt idx="4" formatCode="0">
                  <c:v>354</c:v>
                </c:pt>
                <c:pt idx="5" formatCode="0">
                  <c:v>365</c:v>
                </c:pt>
                <c:pt idx="6" formatCode="0">
                  <c:v>386</c:v>
                </c:pt>
                <c:pt idx="7">
                  <c:v>378</c:v>
                </c:pt>
                <c:pt idx="8">
                  <c:v>390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697-4886-8052-8F2156B93B4C}"/>
            </c:ext>
          </c:extLst>
        </c:ser>
        <c:ser>
          <c:idx val="1"/>
          <c:order val="1"/>
          <c:tx>
            <c:strRef>
              <c:f>'[Copy of Data For Linda August 2024 (002).xlsx]Cases YTD Count &amp; Sqft'!$B$38</c:f>
              <c:strCache>
                <c:ptCount val="1"/>
                <c:pt idx="0">
                  <c:v>A-1 Freeman-Aurora (CPM)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'[Copy of Data For Linda August 2024 (002).xlsx]Cases YTD Count &amp; Sqft'!$C$36:$K$36</c:f>
              <c:numCache>
                <c:formatCode>mmm\-yy</c:formatCode>
                <c:ptCount val="9"/>
                <c:pt idx="0">
                  <c:v>45292</c:v>
                </c:pt>
                <c:pt idx="1">
                  <c:v>45323</c:v>
                </c:pt>
                <c:pt idx="2">
                  <c:v>45352</c:v>
                </c:pt>
                <c:pt idx="3">
                  <c:v>45383</c:v>
                </c:pt>
                <c:pt idx="4">
                  <c:v>45413</c:v>
                </c:pt>
                <c:pt idx="5">
                  <c:v>45444</c:v>
                </c:pt>
                <c:pt idx="6">
                  <c:v>45474</c:v>
                </c:pt>
                <c:pt idx="7">
                  <c:v>45528</c:v>
                </c:pt>
                <c:pt idx="8">
                  <c:v>45559</c:v>
                </c:pt>
              </c:numCache>
            </c:numRef>
          </c:cat>
          <c:val>
            <c:numRef>
              <c:f>'[Copy of Data For Linda August 2024 (002).xlsx]Cases YTD Count &amp; Sqft'!$C$38:$K$38</c:f>
              <c:numCache>
                <c:formatCode>General</c:formatCode>
                <c:ptCount val="9"/>
                <c:pt idx="0">
                  <c:v>94</c:v>
                </c:pt>
                <c:pt idx="1">
                  <c:v>93</c:v>
                </c:pt>
                <c:pt idx="2">
                  <c:v>106</c:v>
                </c:pt>
                <c:pt idx="3" formatCode="0">
                  <c:v>96</c:v>
                </c:pt>
                <c:pt idx="4" formatCode="0">
                  <c:v>93</c:v>
                </c:pt>
                <c:pt idx="5" formatCode="0">
                  <c:v>93</c:v>
                </c:pt>
                <c:pt idx="6" formatCode="0">
                  <c:v>91</c:v>
                </c:pt>
                <c:pt idx="7">
                  <c:v>87</c:v>
                </c:pt>
                <c:pt idx="8">
                  <c:v>86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697-4886-8052-8F2156B93B4C}"/>
            </c:ext>
          </c:extLst>
        </c:ser>
        <c:ser>
          <c:idx val="2"/>
          <c:order val="2"/>
          <c:tx>
            <c:strRef>
              <c:f>'[Copy of Data For Linda August 2024 (002).xlsx]Cases YTD Count &amp; Sqft'!$B$39</c:f>
              <c:strCache>
                <c:ptCount val="1"/>
                <c:pt idx="0">
                  <c:v>CRST Albuquerque DC (CPM)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'[Copy of Data For Linda August 2024 (002).xlsx]Cases YTD Count &amp; Sqft'!$C$36:$K$36</c:f>
              <c:numCache>
                <c:formatCode>mmm\-yy</c:formatCode>
                <c:ptCount val="9"/>
                <c:pt idx="0">
                  <c:v>45292</c:v>
                </c:pt>
                <c:pt idx="1">
                  <c:v>45323</c:v>
                </c:pt>
                <c:pt idx="2">
                  <c:v>45352</c:v>
                </c:pt>
                <c:pt idx="3">
                  <c:v>45383</c:v>
                </c:pt>
                <c:pt idx="4">
                  <c:v>45413</c:v>
                </c:pt>
                <c:pt idx="5">
                  <c:v>45444</c:v>
                </c:pt>
                <c:pt idx="6">
                  <c:v>45474</c:v>
                </c:pt>
                <c:pt idx="7">
                  <c:v>45528</c:v>
                </c:pt>
                <c:pt idx="8">
                  <c:v>45559</c:v>
                </c:pt>
              </c:numCache>
            </c:numRef>
          </c:cat>
          <c:val>
            <c:numRef>
              <c:f>'[Copy of Data For Linda August 2024 (002).xlsx]Cases YTD Count &amp; Sqft'!$C$39:$K$39</c:f>
              <c:numCache>
                <c:formatCode>General</c:formatCode>
                <c:ptCount val="9"/>
                <c:pt idx="0">
                  <c:v>132</c:v>
                </c:pt>
                <c:pt idx="1">
                  <c:v>146</c:v>
                </c:pt>
                <c:pt idx="2">
                  <c:v>135</c:v>
                </c:pt>
                <c:pt idx="3" formatCode="0">
                  <c:v>141</c:v>
                </c:pt>
                <c:pt idx="4" formatCode="0">
                  <c:v>141</c:v>
                </c:pt>
                <c:pt idx="5" formatCode="0">
                  <c:v>138</c:v>
                </c:pt>
                <c:pt idx="6" formatCode="0">
                  <c:v>121</c:v>
                </c:pt>
                <c:pt idx="7">
                  <c:v>118</c:v>
                </c:pt>
                <c:pt idx="8">
                  <c:v>115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0697-4886-8052-8F2156B93B4C}"/>
            </c:ext>
          </c:extLst>
        </c:ser>
        <c:ser>
          <c:idx val="3"/>
          <c:order val="3"/>
          <c:tx>
            <c:strRef>
              <c:f>'[Copy of Data For Linda August 2024 (002).xlsx]Cases YTD Count &amp; Sqft'!$B$40</c:f>
              <c:strCache>
                <c:ptCount val="1"/>
                <c:pt idx="0">
                  <c:v>CRST Atlanta DC (CPM)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numRef>
              <c:f>'[Copy of Data For Linda August 2024 (002).xlsx]Cases YTD Count &amp; Sqft'!$C$36:$K$36</c:f>
              <c:numCache>
                <c:formatCode>mmm\-yy</c:formatCode>
                <c:ptCount val="9"/>
                <c:pt idx="0">
                  <c:v>45292</c:v>
                </c:pt>
                <c:pt idx="1">
                  <c:v>45323</c:v>
                </c:pt>
                <c:pt idx="2">
                  <c:v>45352</c:v>
                </c:pt>
                <c:pt idx="3">
                  <c:v>45383</c:v>
                </c:pt>
                <c:pt idx="4">
                  <c:v>45413</c:v>
                </c:pt>
                <c:pt idx="5">
                  <c:v>45444</c:v>
                </c:pt>
                <c:pt idx="6">
                  <c:v>45474</c:v>
                </c:pt>
                <c:pt idx="7">
                  <c:v>45528</c:v>
                </c:pt>
                <c:pt idx="8">
                  <c:v>45559</c:v>
                </c:pt>
              </c:numCache>
            </c:numRef>
          </c:cat>
          <c:val>
            <c:numRef>
              <c:f>'[Copy of Data For Linda August 2024 (002).xlsx]Cases YTD Count &amp; Sqft'!$C$40:$K$40</c:f>
              <c:numCache>
                <c:formatCode>General</c:formatCode>
                <c:ptCount val="9"/>
                <c:pt idx="0">
                  <c:v>170</c:v>
                </c:pt>
                <c:pt idx="1">
                  <c:v>57</c:v>
                </c:pt>
                <c:pt idx="2">
                  <c:v>60</c:v>
                </c:pt>
                <c:pt idx="3" formatCode="0">
                  <c:v>62</c:v>
                </c:pt>
                <c:pt idx="4" formatCode="0">
                  <c:v>82</c:v>
                </c:pt>
                <c:pt idx="5" formatCode="0">
                  <c:v>87</c:v>
                </c:pt>
                <c:pt idx="6" formatCode="0">
                  <c:v>98</c:v>
                </c:pt>
                <c:pt idx="7">
                  <c:v>105</c:v>
                </c:pt>
                <c:pt idx="8">
                  <c:v>107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0697-4886-8052-8F2156B93B4C}"/>
            </c:ext>
          </c:extLst>
        </c:ser>
        <c:ser>
          <c:idx val="4"/>
          <c:order val="4"/>
          <c:tx>
            <c:strRef>
              <c:f>'[Copy of Data For Linda August 2024 (002).xlsx]Cases YTD Count &amp; Sqft'!$B$41</c:f>
              <c:strCache>
                <c:ptCount val="1"/>
                <c:pt idx="0">
                  <c:v>CRST Chicago DC (CPM)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numRef>
              <c:f>'[Copy of Data For Linda August 2024 (002).xlsx]Cases YTD Count &amp; Sqft'!$C$36:$K$36</c:f>
              <c:numCache>
                <c:formatCode>mmm\-yy</c:formatCode>
                <c:ptCount val="9"/>
                <c:pt idx="0">
                  <c:v>45292</c:v>
                </c:pt>
                <c:pt idx="1">
                  <c:v>45323</c:v>
                </c:pt>
                <c:pt idx="2">
                  <c:v>45352</c:v>
                </c:pt>
                <c:pt idx="3">
                  <c:v>45383</c:v>
                </c:pt>
                <c:pt idx="4">
                  <c:v>45413</c:v>
                </c:pt>
                <c:pt idx="5">
                  <c:v>45444</c:v>
                </c:pt>
                <c:pt idx="6">
                  <c:v>45474</c:v>
                </c:pt>
                <c:pt idx="7">
                  <c:v>45528</c:v>
                </c:pt>
                <c:pt idx="8">
                  <c:v>45559</c:v>
                </c:pt>
              </c:numCache>
            </c:numRef>
          </c:cat>
          <c:val>
            <c:numRef>
              <c:f>'[Copy of Data For Linda August 2024 (002).xlsx]Cases YTD Count &amp; Sqft'!$C$41:$K$41</c:f>
              <c:numCache>
                <c:formatCode>General</c:formatCode>
                <c:ptCount val="9"/>
                <c:pt idx="0">
                  <c:v>140</c:v>
                </c:pt>
                <c:pt idx="1">
                  <c:v>142</c:v>
                </c:pt>
                <c:pt idx="2">
                  <c:v>150</c:v>
                </c:pt>
                <c:pt idx="3" formatCode="0">
                  <c:v>148</c:v>
                </c:pt>
                <c:pt idx="4" formatCode="0">
                  <c:v>150</c:v>
                </c:pt>
                <c:pt idx="5" formatCode="0">
                  <c:v>167</c:v>
                </c:pt>
                <c:pt idx="6" formatCode="0">
                  <c:v>180</c:v>
                </c:pt>
                <c:pt idx="7">
                  <c:v>178</c:v>
                </c:pt>
                <c:pt idx="8">
                  <c:v>184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0697-4886-8052-8F2156B93B4C}"/>
            </c:ext>
          </c:extLst>
        </c:ser>
        <c:ser>
          <c:idx val="5"/>
          <c:order val="5"/>
          <c:tx>
            <c:strRef>
              <c:f>'[Copy of Data For Linda August 2024 (002).xlsx]Cases YTD Count &amp; Sqft'!$B$42</c:f>
              <c:strCache>
                <c:ptCount val="1"/>
                <c:pt idx="0">
                  <c:v>CRST Columbus DC (CPM)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numRef>
              <c:f>'[Copy of Data For Linda August 2024 (002).xlsx]Cases YTD Count &amp; Sqft'!$C$36:$K$36</c:f>
              <c:numCache>
                <c:formatCode>mmm\-yy</c:formatCode>
                <c:ptCount val="9"/>
                <c:pt idx="0">
                  <c:v>45292</c:v>
                </c:pt>
                <c:pt idx="1">
                  <c:v>45323</c:v>
                </c:pt>
                <c:pt idx="2">
                  <c:v>45352</c:v>
                </c:pt>
                <c:pt idx="3">
                  <c:v>45383</c:v>
                </c:pt>
                <c:pt idx="4">
                  <c:v>45413</c:v>
                </c:pt>
                <c:pt idx="5">
                  <c:v>45444</c:v>
                </c:pt>
                <c:pt idx="6">
                  <c:v>45474</c:v>
                </c:pt>
                <c:pt idx="7">
                  <c:v>45528</c:v>
                </c:pt>
                <c:pt idx="8">
                  <c:v>45559</c:v>
                </c:pt>
              </c:numCache>
            </c:numRef>
          </c:cat>
          <c:val>
            <c:numRef>
              <c:f>'[Copy of Data For Linda August 2024 (002).xlsx]Cases YTD Count &amp; Sqft'!$C$42:$K$42</c:f>
              <c:numCache>
                <c:formatCode>General</c:formatCode>
                <c:ptCount val="9"/>
                <c:pt idx="0">
                  <c:v>97</c:v>
                </c:pt>
                <c:pt idx="1">
                  <c:v>131</c:v>
                </c:pt>
                <c:pt idx="2">
                  <c:v>123</c:v>
                </c:pt>
                <c:pt idx="3" formatCode="0">
                  <c:v>113</c:v>
                </c:pt>
                <c:pt idx="4" formatCode="0">
                  <c:v>128</c:v>
                </c:pt>
                <c:pt idx="5" formatCode="0">
                  <c:v>177</c:v>
                </c:pt>
                <c:pt idx="6" formatCode="0">
                  <c:v>188</c:v>
                </c:pt>
                <c:pt idx="7">
                  <c:v>151</c:v>
                </c:pt>
                <c:pt idx="8">
                  <c:v>169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0697-4886-8052-8F2156B93B4C}"/>
            </c:ext>
          </c:extLst>
        </c:ser>
        <c:ser>
          <c:idx val="6"/>
          <c:order val="6"/>
          <c:tx>
            <c:strRef>
              <c:f>'[Copy of Data For Linda August 2024 (002).xlsx]Cases YTD Count &amp; Sqft'!$B$43</c:f>
              <c:strCache>
                <c:ptCount val="1"/>
                <c:pt idx="0">
                  <c:v>Dunmar Moving Systems (CPM)</c:v>
                </c:pt>
              </c:strCache>
            </c:strRef>
          </c:tx>
          <c:spPr>
            <a:ln w="28575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'[Copy of Data For Linda August 2024 (002).xlsx]Cases YTD Count &amp; Sqft'!$C$36:$K$36</c:f>
              <c:numCache>
                <c:formatCode>mmm\-yy</c:formatCode>
                <c:ptCount val="9"/>
                <c:pt idx="0">
                  <c:v>45292</c:v>
                </c:pt>
                <c:pt idx="1">
                  <c:v>45323</c:v>
                </c:pt>
                <c:pt idx="2">
                  <c:v>45352</c:v>
                </c:pt>
                <c:pt idx="3">
                  <c:v>45383</c:v>
                </c:pt>
                <c:pt idx="4">
                  <c:v>45413</c:v>
                </c:pt>
                <c:pt idx="5">
                  <c:v>45444</c:v>
                </c:pt>
                <c:pt idx="6">
                  <c:v>45474</c:v>
                </c:pt>
                <c:pt idx="7">
                  <c:v>45528</c:v>
                </c:pt>
                <c:pt idx="8">
                  <c:v>45559</c:v>
                </c:pt>
              </c:numCache>
            </c:numRef>
          </c:cat>
          <c:val>
            <c:numRef>
              <c:f>'[Copy of Data For Linda August 2024 (002).xlsx]Cases YTD Count &amp; Sqft'!$C$43:$K$43</c:f>
              <c:numCache>
                <c:formatCode>General</c:formatCode>
                <c:ptCount val="9"/>
                <c:pt idx="0">
                  <c:v>160</c:v>
                </c:pt>
                <c:pt idx="1">
                  <c:v>138</c:v>
                </c:pt>
                <c:pt idx="2">
                  <c:v>181</c:v>
                </c:pt>
                <c:pt idx="3" formatCode="0">
                  <c:v>157</c:v>
                </c:pt>
                <c:pt idx="4" formatCode="0">
                  <c:v>157</c:v>
                </c:pt>
                <c:pt idx="5" formatCode="0">
                  <c:v>139</c:v>
                </c:pt>
                <c:pt idx="6" formatCode="0">
                  <c:v>176</c:v>
                </c:pt>
                <c:pt idx="7">
                  <c:v>142</c:v>
                </c:pt>
                <c:pt idx="8">
                  <c:v>138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0697-4886-8052-8F2156B93B4C}"/>
            </c:ext>
          </c:extLst>
        </c:ser>
        <c:ser>
          <c:idx val="7"/>
          <c:order val="7"/>
          <c:tx>
            <c:strRef>
              <c:f>'[Copy of Data For Linda August 2024 (002).xlsx]Cases YTD Count &amp; Sqft'!$B$44</c:f>
              <c:strCache>
                <c:ptCount val="1"/>
                <c:pt idx="0">
                  <c:v>First Class Moving Systems - Orlando (CPM)</c:v>
                </c:pt>
              </c:strCache>
            </c:strRef>
          </c:tx>
          <c:spPr>
            <a:ln w="28575" cap="rnd">
              <a:solidFill>
                <a:schemeClr val="accent2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'[Copy of Data For Linda August 2024 (002).xlsx]Cases YTD Count &amp; Sqft'!$C$36:$K$36</c:f>
              <c:numCache>
                <c:formatCode>mmm\-yy</c:formatCode>
                <c:ptCount val="9"/>
                <c:pt idx="0">
                  <c:v>45292</c:v>
                </c:pt>
                <c:pt idx="1">
                  <c:v>45323</c:v>
                </c:pt>
                <c:pt idx="2">
                  <c:v>45352</c:v>
                </c:pt>
                <c:pt idx="3">
                  <c:v>45383</c:v>
                </c:pt>
                <c:pt idx="4">
                  <c:v>45413</c:v>
                </c:pt>
                <c:pt idx="5">
                  <c:v>45444</c:v>
                </c:pt>
                <c:pt idx="6">
                  <c:v>45474</c:v>
                </c:pt>
                <c:pt idx="7">
                  <c:v>45528</c:v>
                </c:pt>
                <c:pt idx="8">
                  <c:v>45559</c:v>
                </c:pt>
              </c:numCache>
            </c:numRef>
          </c:cat>
          <c:val>
            <c:numRef>
              <c:f>'[Copy of Data For Linda August 2024 (002).xlsx]Cases YTD Count &amp; Sqft'!$C$44:$K$44</c:f>
              <c:numCache>
                <c:formatCode>General</c:formatCode>
                <c:ptCount val="9"/>
                <c:pt idx="0">
                  <c:v>249</c:v>
                </c:pt>
                <c:pt idx="1">
                  <c:v>141</c:v>
                </c:pt>
                <c:pt idx="2">
                  <c:v>144</c:v>
                </c:pt>
                <c:pt idx="3" formatCode="0">
                  <c:v>152</c:v>
                </c:pt>
                <c:pt idx="4" formatCode="0">
                  <c:v>150</c:v>
                </c:pt>
                <c:pt idx="5" formatCode="0">
                  <c:v>116</c:v>
                </c:pt>
                <c:pt idx="6" formatCode="0">
                  <c:v>117</c:v>
                </c:pt>
                <c:pt idx="7">
                  <c:v>123</c:v>
                </c:pt>
                <c:pt idx="8">
                  <c:v>123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0697-4886-8052-8F2156B93B4C}"/>
            </c:ext>
          </c:extLst>
        </c:ser>
        <c:ser>
          <c:idx val="8"/>
          <c:order val="8"/>
          <c:tx>
            <c:strRef>
              <c:f>'[Copy of Data For Linda August 2024 (002).xlsx]Cases YTD Count &amp; Sqft'!$B$45</c:f>
              <c:strCache>
                <c:ptCount val="1"/>
                <c:pt idx="0">
                  <c:v>Redman Van &amp; Storage Clearfield (CPM)</c:v>
                </c:pt>
              </c:strCache>
            </c:strRef>
          </c:tx>
          <c:spPr>
            <a:ln w="28575" cap="rnd">
              <a:solidFill>
                <a:schemeClr val="accent3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'[Copy of Data For Linda August 2024 (002).xlsx]Cases YTD Count &amp; Sqft'!$C$36:$K$36</c:f>
              <c:numCache>
                <c:formatCode>mmm\-yy</c:formatCode>
                <c:ptCount val="9"/>
                <c:pt idx="0">
                  <c:v>45292</c:v>
                </c:pt>
                <c:pt idx="1">
                  <c:v>45323</c:v>
                </c:pt>
                <c:pt idx="2">
                  <c:v>45352</c:v>
                </c:pt>
                <c:pt idx="3">
                  <c:v>45383</c:v>
                </c:pt>
                <c:pt idx="4">
                  <c:v>45413</c:v>
                </c:pt>
                <c:pt idx="5">
                  <c:v>45444</c:v>
                </c:pt>
                <c:pt idx="6">
                  <c:v>45474</c:v>
                </c:pt>
                <c:pt idx="7">
                  <c:v>45528</c:v>
                </c:pt>
                <c:pt idx="8">
                  <c:v>45559</c:v>
                </c:pt>
              </c:numCache>
            </c:numRef>
          </c:cat>
          <c:val>
            <c:numRef>
              <c:f>'[Copy of Data For Linda August 2024 (002).xlsx]Cases YTD Count &amp; Sqft'!$C$45:$K$45</c:f>
              <c:numCache>
                <c:formatCode>General</c:formatCode>
                <c:ptCount val="9"/>
                <c:pt idx="0">
                  <c:v>73</c:v>
                </c:pt>
                <c:pt idx="1">
                  <c:v>70</c:v>
                </c:pt>
                <c:pt idx="2">
                  <c:v>69</c:v>
                </c:pt>
                <c:pt idx="3" formatCode="0">
                  <c:v>87</c:v>
                </c:pt>
                <c:pt idx="4" formatCode="0">
                  <c:v>100</c:v>
                </c:pt>
                <c:pt idx="5" formatCode="0">
                  <c:v>81</c:v>
                </c:pt>
                <c:pt idx="6" formatCode="0">
                  <c:v>72</c:v>
                </c:pt>
                <c:pt idx="7">
                  <c:v>80</c:v>
                </c:pt>
                <c:pt idx="8">
                  <c:v>93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0697-4886-8052-8F2156B93B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056544383"/>
        <c:axId val="1056546783"/>
      </c:lineChart>
      <c:dateAx>
        <c:axId val="1056544383"/>
        <c:scaling>
          <c:orientation val="minMax"/>
        </c:scaling>
        <c:delete val="0"/>
        <c:axPos val="b"/>
        <c:numFmt formatCode="mmm\-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56546783"/>
        <c:crosses val="autoZero"/>
        <c:auto val="1"/>
        <c:lblOffset val="100"/>
        <c:baseTimeUnit val="months"/>
      </c:dateAx>
      <c:valAx>
        <c:axId val="105654678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5654438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TOTAL CASES</a:t>
            </a:r>
          </a:p>
          <a:p>
            <a:pPr>
              <a:defRPr/>
            </a:pPr>
            <a:r>
              <a:rPr lang="en-US"/>
              <a:t>Total for Month</a:t>
            </a:r>
          </a:p>
        </c:rich>
      </c:tx>
      <c:layout>
        <c:manualLayout>
          <c:xMode val="edge"/>
          <c:yMode val="edge"/>
          <c:x val="0.37720822397200349"/>
          <c:y val="2.779708130646282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8.8033431303431178E-2"/>
          <c:y val="0.20364067236705738"/>
          <c:w val="0.88611174617160315"/>
          <c:h val="0.69243706114489878"/>
        </c:manualLayout>
      </c:layout>
      <c:lineChart>
        <c:grouping val="standard"/>
        <c:varyColors val="0"/>
        <c:ser>
          <c:idx val="0"/>
          <c:order val="0"/>
          <c:tx>
            <c:strRef>
              <c:f>'[Copy of Data For Linda August 2024 (002).xlsx]Cases YTD Count &amp; Sqft'!$B$46</c:f>
              <c:strCache>
                <c:ptCount val="1"/>
                <c:pt idx="0">
                  <c:v>Total for Month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numRef>
              <c:f>'[Copy of Data For Linda August 2024 (002).xlsx]Cases YTD Count &amp; Sqft'!$C$36:$K$36</c:f>
              <c:numCache>
                <c:formatCode>mmm\-yy</c:formatCode>
                <c:ptCount val="9"/>
                <c:pt idx="0">
                  <c:v>45292</c:v>
                </c:pt>
                <c:pt idx="1">
                  <c:v>45323</c:v>
                </c:pt>
                <c:pt idx="2">
                  <c:v>45352</c:v>
                </c:pt>
                <c:pt idx="3">
                  <c:v>45383</c:v>
                </c:pt>
                <c:pt idx="4">
                  <c:v>45413</c:v>
                </c:pt>
                <c:pt idx="5">
                  <c:v>45444</c:v>
                </c:pt>
                <c:pt idx="6">
                  <c:v>45474</c:v>
                </c:pt>
                <c:pt idx="7">
                  <c:v>45528</c:v>
                </c:pt>
                <c:pt idx="8">
                  <c:v>45559</c:v>
                </c:pt>
              </c:numCache>
            </c:numRef>
          </c:cat>
          <c:val>
            <c:numRef>
              <c:f>'[Copy of Data For Linda August 2024 (002).xlsx]Cases YTD Count &amp; Sqft'!$C$46:$K$46</c:f>
              <c:numCache>
                <c:formatCode>0</c:formatCode>
                <c:ptCount val="9"/>
                <c:pt idx="0">
                  <c:v>1556</c:v>
                </c:pt>
                <c:pt idx="1">
                  <c:v>1303</c:v>
                </c:pt>
                <c:pt idx="2">
                  <c:v>1296</c:v>
                </c:pt>
                <c:pt idx="3">
                  <c:v>1291</c:v>
                </c:pt>
                <c:pt idx="4">
                  <c:v>1355</c:v>
                </c:pt>
                <c:pt idx="5">
                  <c:v>1363</c:v>
                </c:pt>
                <c:pt idx="6">
                  <c:v>1429</c:v>
                </c:pt>
                <c:pt idx="7" formatCode="General">
                  <c:v>1362</c:v>
                </c:pt>
                <c:pt idx="8" formatCode="General">
                  <c:v>1405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9EF-4498-AFA8-9E6CFF996EB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929278784"/>
        <c:axId val="1929260544"/>
      </c:lineChart>
      <c:dateAx>
        <c:axId val="1929278784"/>
        <c:scaling>
          <c:orientation val="minMax"/>
        </c:scaling>
        <c:delete val="0"/>
        <c:axPos val="b"/>
        <c:numFmt formatCode="mmm\-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29260544"/>
        <c:crosses val="autoZero"/>
        <c:auto val="1"/>
        <c:lblOffset val="100"/>
        <c:baseTimeUnit val="months"/>
      </c:dateAx>
      <c:valAx>
        <c:axId val="19292605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292787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WHSE</a:t>
            </a:r>
            <a:r>
              <a:rPr lang="en-US" baseline="0"/>
              <a:t> SQFT By WHSE</a:t>
            </a: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'Cases YTD Count &amp; Sqft'!$B$23</c:f>
              <c:strCache>
                <c:ptCount val="1"/>
                <c:pt idx="0">
                  <c:v>A-1 Freeman Dallas - Newkirk (CPM)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'Cases YTD Count &amp; Sqft'!$C$22:$K$22</c:f>
              <c:numCache>
                <c:formatCode>mmm\-yy</c:formatCode>
                <c:ptCount val="9"/>
                <c:pt idx="0">
                  <c:v>45292</c:v>
                </c:pt>
                <c:pt idx="1">
                  <c:v>45323</c:v>
                </c:pt>
                <c:pt idx="2">
                  <c:v>45352</c:v>
                </c:pt>
                <c:pt idx="3">
                  <c:v>45383</c:v>
                </c:pt>
                <c:pt idx="4">
                  <c:v>45413</c:v>
                </c:pt>
                <c:pt idx="5">
                  <c:v>45444</c:v>
                </c:pt>
                <c:pt idx="6">
                  <c:v>45474</c:v>
                </c:pt>
                <c:pt idx="7">
                  <c:v>45528</c:v>
                </c:pt>
                <c:pt idx="8">
                  <c:v>45536</c:v>
                </c:pt>
              </c:numCache>
            </c:numRef>
          </c:cat>
          <c:val>
            <c:numRef>
              <c:f>'Cases YTD Count &amp; Sqft'!$C$23:$K$23</c:f>
              <c:numCache>
                <c:formatCode>0</c:formatCode>
                <c:ptCount val="9"/>
                <c:pt idx="0">
                  <c:v>15939.909722222228</c:v>
                </c:pt>
                <c:pt idx="1">
                  <c:v>13683.909722222219</c:v>
                </c:pt>
                <c:pt idx="2">
                  <c:v>11219.375000000022</c:v>
                </c:pt>
                <c:pt idx="3">
                  <c:v>11819.986111111126</c:v>
                </c:pt>
                <c:pt idx="4">
                  <c:v>12540.715277777783</c:v>
                </c:pt>
                <c:pt idx="5">
                  <c:v>13165.263888888901</c:v>
                </c:pt>
                <c:pt idx="6">
                  <c:v>13638.22916666669</c:v>
                </c:pt>
                <c:pt idx="7">
                  <c:v>13536.895833333347</c:v>
                </c:pt>
                <c:pt idx="8">
                  <c:v>13945.270833333347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BD9-4EB8-BE44-F1ABB5257654}"/>
            </c:ext>
          </c:extLst>
        </c:ser>
        <c:ser>
          <c:idx val="1"/>
          <c:order val="1"/>
          <c:tx>
            <c:strRef>
              <c:f>'Cases YTD Count &amp; Sqft'!$B$24</c:f>
              <c:strCache>
                <c:ptCount val="1"/>
                <c:pt idx="0">
                  <c:v>A-1 Freeman-Aurora (CPM)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'Cases YTD Count &amp; Sqft'!$C$22:$K$22</c:f>
              <c:numCache>
                <c:formatCode>mmm\-yy</c:formatCode>
                <c:ptCount val="9"/>
                <c:pt idx="0">
                  <c:v>45292</c:v>
                </c:pt>
                <c:pt idx="1">
                  <c:v>45323</c:v>
                </c:pt>
                <c:pt idx="2">
                  <c:v>45352</c:v>
                </c:pt>
                <c:pt idx="3">
                  <c:v>45383</c:v>
                </c:pt>
                <c:pt idx="4">
                  <c:v>45413</c:v>
                </c:pt>
                <c:pt idx="5">
                  <c:v>45444</c:v>
                </c:pt>
                <c:pt idx="6">
                  <c:v>45474</c:v>
                </c:pt>
                <c:pt idx="7">
                  <c:v>45528</c:v>
                </c:pt>
                <c:pt idx="8">
                  <c:v>45536</c:v>
                </c:pt>
              </c:numCache>
            </c:numRef>
          </c:cat>
          <c:val>
            <c:numRef>
              <c:f>'Cases YTD Count &amp; Sqft'!$C$24:$K$24</c:f>
              <c:numCache>
                <c:formatCode>0</c:formatCode>
                <c:ptCount val="9"/>
                <c:pt idx="0">
                  <c:v>4032.8541666666683</c:v>
                </c:pt>
                <c:pt idx="1">
                  <c:v>3999.6319444444462</c:v>
                </c:pt>
                <c:pt idx="2">
                  <c:v>4423.2083333333339</c:v>
                </c:pt>
                <c:pt idx="3">
                  <c:v>4157.4583333333376</c:v>
                </c:pt>
                <c:pt idx="4">
                  <c:v>4014.6111111111145</c:v>
                </c:pt>
                <c:pt idx="5">
                  <c:v>4014.6111111111136</c:v>
                </c:pt>
                <c:pt idx="6">
                  <c:v>3949.0000000000023</c:v>
                </c:pt>
                <c:pt idx="7">
                  <c:v>3777.1388888888905</c:v>
                </c:pt>
                <c:pt idx="8">
                  <c:v>3753.5000000000027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1BD9-4EB8-BE44-F1ABB5257654}"/>
            </c:ext>
          </c:extLst>
        </c:ser>
        <c:ser>
          <c:idx val="2"/>
          <c:order val="2"/>
          <c:tx>
            <c:strRef>
              <c:f>'Cases YTD Count &amp; Sqft'!$B$25</c:f>
              <c:strCache>
                <c:ptCount val="1"/>
                <c:pt idx="0">
                  <c:v>CRST Albuquerque DC (CPM)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'Cases YTD Count &amp; Sqft'!$C$22:$K$22</c:f>
              <c:numCache>
                <c:formatCode>mmm\-yy</c:formatCode>
                <c:ptCount val="9"/>
                <c:pt idx="0">
                  <c:v>45292</c:v>
                </c:pt>
                <c:pt idx="1">
                  <c:v>45323</c:v>
                </c:pt>
                <c:pt idx="2">
                  <c:v>45352</c:v>
                </c:pt>
                <c:pt idx="3">
                  <c:v>45383</c:v>
                </c:pt>
                <c:pt idx="4">
                  <c:v>45413</c:v>
                </c:pt>
                <c:pt idx="5">
                  <c:v>45444</c:v>
                </c:pt>
                <c:pt idx="6">
                  <c:v>45474</c:v>
                </c:pt>
                <c:pt idx="7">
                  <c:v>45528</c:v>
                </c:pt>
                <c:pt idx="8">
                  <c:v>45536</c:v>
                </c:pt>
              </c:numCache>
            </c:numRef>
          </c:cat>
          <c:val>
            <c:numRef>
              <c:f>'Cases YTD Count &amp; Sqft'!$C$25:$K$25</c:f>
              <c:numCache>
                <c:formatCode>0</c:formatCode>
                <c:ptCount val="9"/>
                <c:pt idx="0">
                  <c:v>4818.583333333333</c:v>
                </c:pt>
                <c:pt idx="1">
                  <c:v>5297.368055555552</c:v>
                </c:pt>
                <c:pt idx="2">
                  <c:v>4752.9444444444434</c:v>
                </c:pt>
                <c:pt idx="3">
                  <c:v>4924.3958333333348</c:v>
                </c:pt>
                <c:pt idx="4">
                  <c:v>4948.3333333333358</c:v>
                </c:pt>
                <c:pt idx="5">
                  <c:v>5006.6597222222254</c:v>
                </c:pt>
                <c:pt idx="6">
                  <c:v>4345.5972222222254</c:v>
                </c:pt>
                <c:pt idx="7">
                  <c:v>4261.0763888888905</c:v>
                </c:pt>
                <c:pt idx="8">
                  <c:v>4204.1319444444471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1BD9-4EB8-BE44-F1ABB5257654}"/>
            </c:ext>
          </c:extLst>
        </c:ser>
        <c:ser>
          <c:idx val="3"/>
          <c:order val="3"/>
          <c:tx>
            <c:strRef>
              <c:f>'Cases YTD Count &amp; Sqft'!$B$26</c:f>
              <c:strCache>
                <c:ptCount val="1"/>
                <c:pt idx="0">
                  <c:v>CRST Atlanta DC (CPM)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numRef>
              <c:f>'Cases YTD Count &amp; Sqft'!$C$22:$K$22</c:f>
              <c:numCache>
                <c:formatCode>mmm\-yy</c:formatCode>
                <c:ptCount val="9"/>
                <c:pt idx="0">
                  <c:v>45292</c:v>
                </c:pt>
                <c:pt idx="1">
                  <c:v>45323</c:v>
                </c:pt>
                <c:pt idx="2">
                  <c:v>45352</c:v>
                </c:pt>
                <c:pt idx="3">
                  <c:v>45383</c:v>
                </c:pt>
                <c:pt idx="4">
                  <c:v>45413</c:v>
                </c:pt>
                <c:pt idx="5">
                  <c:v>45444</c:v>
                </c:pt>
                <c:pt idx="6">
                  <c:v>45474</c:v>
                </c:pt>
                <c:pt idx="7">
                  <c:v>45528</c:v>
                </c:pt>
                <c:pt idx="8">
                  <c:v>45536</c:v>
                </c:pt>
              </c:numCache>
            </c:numRef>
          </c:cat>
          <c:val>
            <c:numRef>
              <c:f>'Cases YTD Count &amp; Sqft'!$C$26:$K$26</c:f>
              <c:numCache>
                <c:formatCode>0</c:formatCode>
                <c:ptCount val="9"/>
                <c:pt idx="0">
                  <c:v>7053.0138888888841</c:v>
                </c:pt>
                <c:pt idx="1">
                  <c:v>2321.0486111111109</c:v>
                </c:pt>
                <c:pt idx="2">
                  <c:v>2491.1875000000005</c:v>
                </c:pt>
                <c:pt idx="3">
                  <c:v>2690.0208333333339</c:v>
                </c:pt>
                <c:pt idx="4">
                  <c:v>3465.0486111111109</c:v>
                </c:pt>
                <c:pt idx="5">
                  <c:v>3535.3124999999991</c:v>
                </c:pt>
                <c:pt idx="6">
                  <c:v>4269.9374999999991</c:v>
                </c:pt>
                <c:pt idx="7">
                  <c:v>4341.2986111111131</c:v>
                </c:pt>
                <c:pt idx="8">
                  <c:v>4302.5000000000027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1BD9-4EB8-BE44-F1ABB5257654}"/>
            </c:ext>
          </c:extLst>
        </c:ser>
        <c:ser>
          <c:idx val="4"/>
          <c:order val="4"/>
          <c:tx>
            <c:strRef>
              <c:f>'Cases YTD Count &amp; Sqft'!$B$27</c:f>
              <c:strCache>
                <c:ptCount val="1"/>
                <c:pt idx="0">
                  <c:v>CRST Chicago DC (CPM)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numRef>
              <c:f>'Cases YTD Count &amp; Sqft'!$C$22:$K$22</c:f>
              <c:numCache>
                <c:formatCode>mmm\-yy</c:formatCode>
                <c:ptCount val="9"/>
                <c:pt idx="0">
                  <c:v>45292</c:v>
                </c:pt>
                <c:pt idx="1">
                  <c:v>45323</c:v>
                </c:pt>
                <c:pt idx="2">
                  <c:v>45352</c:v>
                </c:pt>
                <c:pt idx="3">
                  <c:v>45383</c:v>
                </c:pt>
                <c:pt idx="4">
                  <c:v>45413</c:v>
                </c:pt>
                <c:pt idx="5">
                  <c:v>45444</c:v>
                </c:pt>
                <c:pt idx="6">
                  <c:v>45474</c:v>
                </c:pt>
                <c:pt idx="7">
                  <c:v>45528</c:v>
                </c:pt>
                <c:pt idx="8">
                  <c:v>45536</c:v>
                </c:pt>
              </c:numCache>
            </c:numRef>
          </c:cat>
          <c:val>
            <c:numRef>
              <c:f>'Cases YTD Count &amp; Sqft'!$C$27:$K$27</c:f>
              <c:numCache>
                <c:formatCode>0</c:formatCode>
                <c:ptCount val="9"/>
                <c:pt idx="0">
                  <c:v>5032.3402777777774</c:v>
                </c:pt>
                <c:pt idx="1">
                  <c:v>5070.5416666666661</c:v>
                </c:pt>
                <c:pt idx="2">
                  <c:v>5329.1527777777774</c:v>
                </c:pt>
                <c:pt idx="3">
                  <c:v>5257.7777777777774</c:v>
                </c:pt>
                <c:pt idx="4">
                  <c:v>5093.4444444444443</c:v>
                </c:pt>
                <c:pt idx="5">
                  <c:v>5928.4583333333339</c:v>
                </c:pt>
                <c:pt idx="6">
                  <c:v>6506.8402777777792</c:v>
                </c:pt>
                <c:pt idx="7">
                  <c:v>6386.5069444444425</c:v>
                </c:pt>
                <c:pt idx="8">
                  <c:v>6633.1111111111122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1BD9-4EB8-BE44-F1ABB5257654}"/>
            </c:ext>
          </c:extLst>
        </c:ser>
        <c:ser>
          <c:idx val="5"/>
          <c:order val="5"/>
          <c:tx>
            <c:strRef>
              <c:f>'Cases YTD Count &amp; Sqft'!$B$28</c:f>
              <c:strCache>
                <c:ptCount val="1"/>
                <c:pt idx="0">
                  <c:v>CRST Columbus DC (CPM)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numRef>
              <c:f>'Cases YTD Count &amp; Sqft'!$C$22:$K$22</c:f>
              <c:numCache>
                <c:formatCode>mmm\-yy</c:formatCode>
                <c:ptCount val="9"/>
                <c:pt idx="0">
                  <c:v>45292</c:v>
                </c:pt>
                <c:pt idx="1">
                  <c:v>45323</c:v>
                </c:pt>
                <c:pt idx="2">
                  <c:v>45352</c:v>
                </c:pt>
                <c:pt idx="3">
                  <c:v>45383</c:v>
                </c:pt>
                <c:pt idx="4">
                  <c:v>45413</c:v>
                </c:pt>
                <c:pt idx="5">
                  <c:v>45444</c:v>
                </c:pt>
                <c:pt idx="6">
                  <c:v>45474</c:v>
                </c:pt>
                <c:pt idx="7">
                  <c:v>45528</c:v>
                </c:pt>
                <c:pt idx="8">
                  <c:v>45536</c:v>
                </c:pt>
              </c:numCache>
            </c:numRef>
          </c:cat>
          <c:val>
            <c:numRef>
              <c:f>'Cases YTD Count &amp; Sqft'!$C$28:$K$28</c:f>
              <c:numCache>
                <c:formatCode>0</c:formatCode>
                <c:ptCount val="9"/>
                <c:pt idx="0">
                  <c:v>3388.3541666666674</c:v>
                </c:pt>
                <c:pt idx="1">
                  <c:v>4829.7361111111086</c:v>
                </c:pt>
                <c:pt idx="2">
                  <c:v>4483.8611111111095</c:v>
                </c:pt>
                <c:pt idx="3">
                  <c:v>4377.0555555555547</c:v>
                </c:pt>
                <c:pt idx="4">
                  <c:v>4996.5138888888896</c:v>
                </c:pt>
                <c:pt idx="5">
                  <c:v>7044.4583333333367</c:v>
                </c:pt>
                <c:pt idx="6">
                  <c:v>7434.3472222222154</c:v>
                </c:pt>
                <c:pt idx="7">
                  <c:v>5669.2708333333294</c:v>
                </c:pt>
                <c:pt idx="8">
                  <c:v>6392.2083333333339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1BD9-4EB8-BE44-F1ABB5257654}"/>
            </c:ext>
          </c:extLst>
        </c:ser>
        <c:ser>
          <c:idx val="6"/>
          <c:order val="6"/>
          <c:tx>
            <c:strRef>
              <c:f>'Cases YTD Count &amp; Sqft'!$B$29</c:f>
              <c:strCache>
                <c:ptCount val="1"/>
                <c:pt idx="0">
                  <c:v>Dunmar Moving Systems (CPM)</c:v>
                </c:pt>
              </c:strCache>
            </c:strRef>
          </c:tx>
          <c:spPr>
            <a:ln w="28575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'Cases YTD Count &amp; Sqft'!$C$22:$K$22</c:f>
              <c:numCache>
                <c:formatCode>mmm\-yy</c:formatCode>
                <c:ptCount val="9"/>
                <c:pt idx="0">
                  <c:v>45292</c:v>
                </c:pt>
                <c:pt idx="1">
                  <c:v>45323</c:v>
                </c:pt>
                <c:pt idx="2">
                  <c:v>45352</c:v>
                </c:pt>
                <c:pt idx="3">
                  <c:v>45383</c:v>
                </c:pt>
                <c:pt idx="4">
                  <c:v>45413</c:v>
                </c:pt>
                <c:pt idx="5">
                  <c:v>45444</c:v>
                </c:pt>
                <c:pt idx="6">
                  <c:v>45474</c:v>
                </c:pt>
                <c:pt idx="7">
                  <c:v>45528</c:v>
                </c:pt>
                <c:pt idx="8">
                  <c:v>45536</c:v>
                </c:pt>
              </c:numCache>
            </c:numRef>
          </c:cat>
          <c:val>
            <c:numRef>
              <c:f>'Cases YTD Count &amp; Sqft'!$C$29:$K$29</c:f>
              <c:numCache>
                <c:formatCode>0</c:formatCode>
                <c:ptCount val="9"/>
                <c:pt idx="0">
                  <c:v>6459.194444444438</c:v>
                </c:pt>
                <c:pt idx="1">
                  <c:v>5200.5347222222254</c:v>
                </c:pt>
                <c:pt idx="2">
                  <c:v>7032.4791666666688</c:v>
                </c:pt>
                <c:pt idx="3">
                  <c:v>6199.7569444444371</c:v>
                </c:pt>
                <c:pt idx="4">
                  <c:v>6171.4097222222154</c:v>
                </c:pt>
                <c:pt idx="5">
                  <c:v>5512.9305555555575</c:v>
                </c:pt>
                <c:pt idx="6">
                  <c:v>6722.1180555555457</c:v>
                </c:pt>
                <c:pt idx="7">
                  <c:v>5322.3958333333294</c:v>
                </c:pt>
                <c:pt idx="8">
                  <c:v>5176.472222222219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1BD9-4EB8-BE44-F1ABB5257654}"/>
            </c:ext>
          </c:extLst>
        </c:ser>
        <c:ser>
          <c:idx val="7"/>
          <c:order val="7"/>
          <c:tx>
            <c:strRef>
              <c:f>'Cases YTD Count &amp; Sqft'!$B$30</c:f>
              <c:strCache>
                <c:ptCount val="1"/>
                <c:pt idx="0">
                  <c:v>First Class Moving Systems - Orlando (CPM)</c:v>
                </c:pt>
              </c:strCache>
            </c:strRef>
          </c:tx>
          <c:spPr>
            <a:ln w="28575" cap="rnd">
              <a:solidFill>
                <a:schemeClr val="accent2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'Cases YTD Count &amp; Sqft'!$C$22:$K$22</c:f>
              <c:numCache>
                <c:formatCode>mmm\-yy</c:formatCode>
                <c:ptCount val="9"/>
                <c:pt idx="0">
                  <c:v>45292</c:v>
                </c:pt>
                <c:pt idx="1">
                  <c:v>45323</c:v>
                </c:pt>
                <c:pt idx="2">
                  <c:v>45352</c:v>
                </c:pt>
                <c:pt idx="3">
                  <c:v>45383</c:v>
                </c:pt>
                <c:pt idx="4">
                  <c:v>45413</c:v>
                </c:pt>
                <c:pt idx="5">
                  <c:v>45444</c:v>
                </c:pt>
                <c:pt idx="6">
                  <c:v>45474</c:v>
                </c:pt>
                <c:pt idx="7">
                  <c:v>45528</c:v>
                </c:pt>
                <c:pt idx="8">
                  <c:v>45536</c:v>
                </c:pt>
              </c:numCache>
            </c:numRef>
          </c:cat>
          <c:val>
            <c:numRef>
              <c:f>'Cases YTD Count &amp; Sqft'!$C$30:$K$30</c:f>
              <c:numCache>
                <c:formatCode>0</c:formatCode>
                <c:ptCount val="9"/>
                <c:pt idx="0">
                  <c:v>9879.8124999999982</c:v>
                </c:pt>
                <c:pt idx="1">
                  <c:v>5355.5277777777737</c:v>
                </c:pt>
                <c:pt idx="2">
                  <c:v>5363.3958333333339</c:v>
                </c:pt>
                <c:pt idx="3">
                  <c:v>5656.3472222222144</c:v>
                </c:pt>
                <c:pt idx="4">
                  <c:v>5586.3888888888832</c:v>
                </c:pt>
                <c:pt idx="5">
                  <c:v>4241.2569444444453</c:v>
                </c:pt>
                <c:pt idx="6">
                  <c:v>4277.7847222222217</c:v>
                </c:pt>
                <c:pt idx="7">
                  <c:v>4490.770833333333</c:v>
                </c:pt>
                <c:pt idx="8">
                  <c:v>4471.2638888888887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1BD9-4EB8-BE44-F1ABB5257654}"/>
            </c:ext>
          </c:extLst>
        </c:ser>
        <c:ser>
          <c:idx val="8"/>
          <c:order val="8"/>
          <c:tx>
            <c:strRef>
              <c:f>'Cases YTD Count &amp; Sqft'!$B$31</c:f>
              <c:strCache>
                <c:ptCount val="1"/>
                <c:pt idx="0">
                  <c:v>Redman Van &amp; Storage Clearfield (CPM)</c:v>
                </c:pt>
              </c:strCache>
            </c:strRef>
          </c:tx>
          <c:spPr>
            <a:ln w="28575" cap="rnd">
              <a:solidFill>
                <a:schemeClr val="accent3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'Cases YTD Count &amp; Sqft'!$C$22:$K$22</c:f>
              <c:numCache>
                <c:formatCode>mmm\-yy</c:formatCode>
                <c:ptCount val="9"/>
                <c:pt idx="0">
                  <c:v>45292</c:v>
                </c:pt>
                <c:pt idx="1">
                  <c:v>45323</c:v>
                </c:pt>
                <c:pt idx="2">
                  <c:v>45352</c:v>
                </c:pt>
                <c:pt idx="3">
                  <c:v>45383</c:v>
                </c:pt>
                <c:pt idx="4">
                  <c:v>45413</c:v>
                </c:pt>
                <c:pt idx="5">
                  <c:v>45444</c:v>
                </c:pt>
                <c:pt idx="6">
                  <c:v>45474</c:v>
                </c:pt>
                <c:pt idx="7">
                  <c:v>45528</c:v>
                </c:pt>
                <c:pt idx="8">
                  <c:v>45536</c:v>
                </c:pt>
              </c:numCache>
            </c:numRef>
          </c:cat>
          <c:val>
            <c:numRef>
              <c:f>'Cases YTD Count &amp; Sqft'!$C$31:$K$31</c:f>
              <c:numCache>
                <c:formatCode>0</c:formatCode>
                <c:ptCount val="9"/>
                <c:pt idx="0">
                  <c:v>2581.3124999999991</c:v>
                </c:pt>
                <c:pt idx="1">
                  <c:v>2495.5347222222213</c:v>
                </c:pt>
                <c:pt idx="2">
                  <c:v>2476.5347222222208</c:v>
                </c:pt>
                <c:pt idx="3">
                  <c:v>3169.3472222222213</c:v>
                </c:pt>
                <c:pt idx="4">
                  <c:v>3744.2569444444439</c:v>
                </c:pt>
                <c:pt idx="5">
                  <c:v>2970.7430555555543</c:v>
                </c:pt>
                <c:pt idx="6">
                  <c:v>2528.2013888888878</c:v>
                </c:pt>
                <c:pt idx="7">
                  <c:v>2787.840277777776</c:v>
                </c:pt>
                <c:pt idx="8">
                  <c:v>3331.4722222222213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1BD9-4EB8-BE44-F1ABB52576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685622319"/>
        <c:axId val="685623759"/>
      </c:lineChart>
      <c:dateAx>
        <c:axId val="685622319"/>
        <c:scaling>
          <c:orientation val="minMax"/>
        </c:scaling>
        <c:delete val="0"/>
        <c:axPos val="b"/>
        <c:numFmt formatCode="mmm\-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85623759"/>
        <c:crosses val="autoZero"/>
        <c:auto val="1"/>
        <c:lblOffset val="100"/>
        <c:baseTimeUnit val="months"/>
      </c:dateAx>
      <c:valAx>
        <c:axId val="6856237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8562231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WHSE SQFT</a:t>
            </a:r>
          </a:p>
          <a:p>
            <a:pPr>
              <a:defRPr/>
            </a:pPr>
            <a:r>
              <a:rPr lang="en-US"/>
              <a:t>Total for Month</a:t>
            </a:r>
          </a:p>
        </c:rich>
      </c:tx>
      <c:layout>
        <c:manualLayout>
          <c:xMode val="edge"/>
          <c:yMode val="edge"/>
          <c:x val="0.36887489063867018"/>
          <c:y val="1.853138753764188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'Cases YTD Count &amp; Sqft'!$B$32</c:f>
              <c:strCache>
                <c:ptCount val="1"/>
                <c:pt idx="0">
                  <c:v>Total for Month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numRef>
              <c:f>'Cases YTD Count &amp; Sqft'!$C$22:$K$22</c:f>
              <c:numCache>
                <c:formatCode>mmm\-yy</c:formatCode>
                <c:ptCount val="9"/>
                <c:pt idx="0">
                  <c:v>45292</c:v>
                </c:pt>
                <c:pt idx="1">
                  <c:v>45323</c:v>
                </c:pt>
                <c:pt idx="2">
                  <c:v>45352</c:v>
                </c:pt>
                <c:pt idx="3">
                  <c:v>45383</c:v>
                </c:pt>
                <c:pt idx="4">
                  <c:v>45413</c:v>
                </c:pt>
                <c:pt idx="5">
                  <c:v>45444</c:v>
                </c:pt>
                <c:pt idx="6">
                  <c:v>45474</c:v>
                </c:pt>
                <c:pt idx="7">
                  <c:v>45528</c:v>
                </c:pt>
                <c:pt idx="8">
                  <c:v>45536</c:v>
                </c:pt>
              </c:numCache>
            </c:numRef>
          </c:cat>
          <c:val>
            <c:numRef>
              <c:f>'Cases YTD Count &amp; Sqft'!$C$32:$K$32</c:f>
              <c:numCache>
                <c:formatCode>0</c:formatCode>
                <c:ptCount val="9"/>
                <c:pt idx="0">
                  <c:v>59185.374999999993</c:v>
                </c:pt>
                <c:pt idx="1">
                  <c:v>48253.833333333321</c:v>
                </c:pt>
                <c:pt idx="2">
                  <c:v>47572.138888888912</c:v>
                </c:pt>
                <c:pt idx="3">
                  <c:v>48252.145833333336</c:v>
                </c:pt>
                <c:pt idx="4">
                  <c:v>50560.722222222219</c:v>
                </c:pt>
                <c:pt idx="5">
                  <c:v>51419.694444444467</c:v>
                </c:pt>
                <c:pt idx="6">
                  <c:v>53672.055555555577</c:v>
                </c:pt>
                <c:pt idx="7">
                  <c:v>50573.194444444453</c:v>
                </c:pt>
                <c:pt idx="8">
                  <c:v>52209.930555555577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EAE-4E20-8722-6CE12D789F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91315823"/>
        <c:axId val="391316303"/>
      </c:lineChart>
      <c:dateAx>
        <c:axId val="391315823"/>
        <c:scaling>
          <c:orientation val="minMax"/>
        </c:scaling>
        <c:delete val="0"/>
        <c:axPos val="b"/>
        <c:numFmt formatCode="mmm\-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1316303"/>
        <c:crosses val="autoZero"/>
        <c:auto val="1"/>
        <c:lblOffset val="100"/>
        <c:baseTimeUnit val="months"/>
      </c:dateAx>
      <c:valAx>
        <c:axId val="39131630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13158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ITN's &amp; Dwell Days for Hub "Reallocations"</a:t>
            </a:r>
          </a:p>
        </c:rich>
      </c:tx>
      <c:layout>
        <c:manualLayout>
          <c:xMode val="edge"/>
          <c:yMode val="edge"/>
          <c:x val="0.37956295071566515"/>
          <c:y val="3.026009503914051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22930514663927881"/>
          <c:y val="0.13651065862670594"/>
          <c:w val="0.75475282437521396"/>
          <c:h val="0.4846468955748248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'[Walmart Data Charts_2023-2024.xlsx]Hub Dwell-Realloc'!$D$1</c:f>
              <c:strCache>
                <c:ptCount val="1"/>
                <c:pt idx="0">
                  <c:v>2024 Dwell Realloc 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chemeClr val="accent4">
                    <a:shade val="58000"/>
                  </a:schemeClr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'[Walmart Data Charts_2023-2024.xlsx]Hub Dwell-Realloc'!$B$2:$B$13</c:f>
              <c:strCache>
                <c:ptCount val="12"/>
                <c:pt idx="0">
                  <c:v>January</c:v>
                </c:pt>
                <c:pt idx="1">
                  <c:v>February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August</c:v>
                </c:pt>
                <c:pt idx="8">
                  <c:v>September</c:v>
                </c:pt>
                <c:pt idx="9">
                  <c:v>October</c:v>
                </c:pt>
                <c:pt idx="10">
                  <c:v>November</c:v>
                </c:pt>
                <c:pt idx="11">
                  <c:v>December</c:v>
                </c:pt>
              </c:strCache>
            </c:strRef>
          </c:cat>
          <c:val>
            <c:numRef>
              <c:f>'[Walmart Data Charts_2023-2024.xlsx]Hub Dwell-Realloc'!$D$3:$D$13</c:f>
              <c:numCache>
                <c:formatCode>General</c:formatCode>
                <c:ptCount val="11"/>
                <c:pt idx="0">
                  <c:v>186</c:v>
                </c:pt>
                <c:pt idx="1">
                  <c:v>217</c:v>
                </c:pt>
                <c:pt idx="2">
                  <c:v>236</c:v>
                </c:pt>
                <c:pt idx="3">
                  <c:v>249</c:v>
                </c:pt>
                <c:pt idx="4">
                  <c:v>253</c:v>
                </c:pt>
                <c:pt idx="5">
                  <c:v>267</c:v>
                </c:pt>
                <c:pt idx="6">
                  <c:v>267</c:v>
                </c:pt>
                <c:pt idx="7">
                  <c:v>282</c:v>
                </c:pt>
                <c:pt idx="8">
                  <c:v>307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4C-4AED-B235-6739913CFC52}"/>
            </c:ext>
          </c:extLst>
        </c:ser>
        <c:ser>
          <c:idx val="1"/>
          <c:order val="1"/>
          <c:tx>
            <c:strRef>
              <c:f>'[Walmart Data Charts_2023-2024.xlsx]Hub Dwell-Realloc'!$G$1</c:f>
              <c:strCache>
                <c:ptCount val="1"/>
                <c:pt idx="0">
                  <c:v>2023 Dwell Realloc</c:v>
                </c:pt>
              </c:strCache>
            </c:strRef>
          </c:tx>
          <c:spPr>
            <a:solidFill>
              <a:srgbClr val="A29786"/>
            </a:solidFill>
            <a:ln>
              <a:noFill/>
            </a:ln>
            <a:effectLst/>
          </c:spPr>
          <c:invertIfNegative val="0"/>
          <c:cat>
            <c:strRef>
              <c:f>'[Walmart Data Charts_2023-2024.xlsx]Hub Dwell-Realloc'!$B$2:$B$13</c:f>
              <c:strCache>
                <c:ptCount val="12"/>
                <c:pt idx="0">
                  <c:v>January</c:v>
                </c:pt>
                <c:pt idx="1">
                  <c:v>February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August</c:v>
                </c:pt>
                <c:pt idx="8">
                  <c:v>September</c:v>
                </c:pt>
                <c:pt idx="9">
                  <c:v>October</c:v>
                </c:pt>
                <c:pt idx="10">
                  <c:v>November</c:v>
                </c:pt>
                <c:pt idx="11">
                  <c:v>December</c:v>
                </c:pt>
              </c:strCache>
            </c:strRef>
          </c:cat>
          <c:val>
            <c:numRef>
              <c:f>'[Walmart Data Charts_2023-2024.xlsx]Hub Dwell-Realloc'!$G$2:$G$13</c:f>
              <c:numCache>
                <c:formatCode>General</c:formatCode>
                <c:ptCount val="12"/>
                <c:pt idx="0">
                  <c:v>0</c:v>
                </c:pt>
                <c:pt idx="1">
                  <c:v>23</c:v>
                </c:pt>
                <c:pt idx="2">
                  <c:v>20</c:v>
                </c:pt>
                <c:pt idx="3">
                  <c:v>53</c:v>
                </c:pt>
                <c:pt idx="4">
                  <c:v>61</c:v>
                </c:pt>
                <c:pt idx="5">
                  <c:v>48</c:v>
                </c:pt>
                <c:pt idx="6">
                  <c:v>71</c:v>
                </c:pt>
                <c:pt idx="7">
                  <c:v>71</c:v>
                </c:pt>
                <c:pt idx="8">
                  <c:v>94</c:v>
                </c:pt>
                <c:pt idx="9">
                  <c:v>113</c:v>
                </c:pt>
                <c:pt idx="10">
                  <c:v>137</c:v>
                </c:pt>
                <c:pt idx="11">
                  <c:v>156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4C-4AED-B235-6739913CFC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1"/>
        <c:axId val="880316024"/>
        <c:axId val="880323240"/>
      </c:barChart>
      <c:lineChart>
        <c:grouping val="standard"/>
        <c:varyColors val="0"/>
        <c:ser>
          <c:idx val="2"/>
          <c:order val="2"/>
          <c:tx>
            <c:strRef>
              <c:f>'[Walmart Data Charts_2023-2024.xlsx]Hub Dwell-Realloc'!$E$1</c:f>
              <c:strCache>
                <c:ptCount val="1"/>
                <c:pt idx="0">
                  <c:v>2024 ITN's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7.246376811594203E-3"/>
                  <c:y val="-3.78250647344710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04C-4AED-B235-6739913CFC52}"/>
                </c:ext>
              </c:extLst>
            </c:dLbl>
            <c:dLbl>
              <c:idx val="1"/>
              <c:layout>
                <c:manualLayout>
                  <c:x val="-1.5942028985507246E-2"/>
                  <c:y val="-3.78250647344710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04C-4AED-B235-6739913CFC52}"/>
                </c:ext>
              </c:extLst>
            </c:dLbl>
            <c:dLbl>
              <c:idx val="2"/>
              <c:layout>
                <c:manualLayout>
                  <c:x val="-9.1874828865045645E-3"/>
                  <c:y val="-2.72108843537414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604C-4AED-B235-6739913CFC52}"/>
                </c:ext>
              </c:extLst>
            </c:dLbl>
            <c:dLbl>
              <c:idx val="3"/>
              <c:layout>
                <c:manualLayout>
                  <c:x val="-1.3781224329756847E-2"/>
                  <c:y val="-3.49854227405247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604C-4AED-B235-6739913CFC52}"/>
                </c:ext>
              </c:extLst>
            </c:dLbl>
            <c:dLbl>
              <c:idx val="4"/>
              <c:layout>
                <c:manualLayout>
                  <c:x val="-9.1874828865045645E-3"/>
                  <c:y val="-2.33236151603498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604C-4AED-B235-6739913CFC52}"/>
                </c:ext>
              </c:extLst>
            </c:dLbl>
            <c:dLbl>
              <c:idx val="5"/>
              <c:layout>
                <c:manualLayout>
                  <c:x val="-1.9523401133822199E-2"/>
                  <c:y val="-1.55490767735665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604C-4AED-B235-6739913CFC52}"/>
                </c:ext>
              </c:extLst>
            </c:dLbl>
            <c:dLbl>
              <c:idx val="6"/>
              <c:layout>
                <c:manualLayout>
                  <c:x val="-9.1874828865046478E-3"/>
                  <c:y val="-1.55490767735665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604C-4AED-B235-6739913CFC52}"/>
                </c:ext>
              </c:extLst>
            </c:dLbl>
            <c:dLbl>
              <c:idx val="7"/>
              <c:layout>
                <c:manualLayout>
                  <c:x val="-2.296870721626057E-3"/>
                  <c:y val="-2.72108843537415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604C-4AED-B235-6739913CFC52}"/>
                </c:ext>
              </c:extLst>
            </c:dLbl>
            <c:dLbl>
              <c:idx val="8"/>
              <c:layout>
                <c:manualLayout>
                  <c:x val="-1.4929659690569917E-2"/>
                  <c:y val="-2.72108843537414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604C-4AED-B235-6739913CFC5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'[Walmart Data Charts_2023-2024.xlsx]Hub Dwell-Realloc'!$E$3:$E$13</c:f>
              <c:numCache>
                <c:formatCode>General</c:formatCode>
                <c:ptCount val="11"/>
                <c:pt idx="0">
                  <c:v>831</c:v>
                </c:pt>
                <c:pt idx="1">
                  <c:v>826</c:v>
                </c:pt>
                <c:pt idx="2">
                  <c:v>803</c:v>
                </c:pt>
                <c:pt idx="3">
                  <c:v>843</c:v>
                </c:pt>
                <c:pt idx="4">
                  <c:v>911</c:v>
                </c:pt>
                <c:pt idx="5">
                  <c:v>938</c:v>
                </c:pt>
                <c:pt idx="6">
                  <c:v>938</c:v>
                </c:pt>
                <c:pt idx="7">
                  <c:v>940</c:v>
                </c:pt>
                <c:pt idx="8">
                  <c:v>907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C-604C-4AED-B235-6739913CFC52}"/>
            </c:ext>
          </c:extLst>
        </c:ser>
        <c:ser>
          <c:idx val="3"/>
          <c:order val="3"/>
          <c:tx>
            <c:strRef>
              <c:f>'[Walmart Data Charts_2023-2024.xlsx]Hub Dwell-Realloc'!$F$1</c:f>
              <c:strCache>
                <c:ptCount val="1"/>
                <c:pt idx="0">
                  <c:v>2023 ITN's</c:v>
                </c:pt>
              </c:strCache>
            </c:strRef>
          </c:tx>
          <c:spPr>
            <a:ln w="28575" cap="rnd">
              <a:solidFill>
                <a:srgbClr val="887952"/>
              </a:solidFill>
              <a:round/>
            </a:ln>
            <a:effectLst/>
          </c:spPr>
          <c:marker>
            <c:symbol val="none"/>
          </c:marker>
          <c:val>
            <c:numRef>
              <c:f>'[Walmart Data Charts_2023-2024.xlsx]Hub Dwell-Realloc'!$F$2:$F$13</c:f>
              <c:numCache>
                <c:formatCode>General</c:formatCode>
                <c:ptCount val="12"/>
                <c:pt idx="0">
                  <c:v>0</c:v>
                </c:pt>
                <c:pt idx="1">
                  <c:v>32</c:v>
                </c:pt>
                <c:pt idx="2">
                  <c:v>62</c:v>
                </c:pt>
                <c:pt idx="3">
                  <c:v>95</c:v>
                </c:pt>
                <c:pt idx="4">
                  <c:v>127</c:v>
                </c:pt>
                <c:pt idx="5">
                  <c:v>195</c:v>
                </c:pt>
                <c:pt idx="6">
                  <c:v>481</c:v>
                </c:pt>
                <c:pt idx="7">
                  <c:v>523</c:v>
                </c:pt>
                <c:pt idx="8">
                  <c:v>633</c:v>
                </c:pt>
                <c:pt idx="9">
                  <c:v>648</c:v>
                </c:pt>
                <c:pt idx="10">
                  <c:v>720</c:v>
                </c:pt>
                <c:pt idx="11">
                  <c:v>809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604C-4AED-B235-6739913CFC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80316024"/>
        <c:axId val="880323240"/>
      </c:lineChart>
      <c:catAx>
        <c:axId val="880316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80323240"/>
        <c:crosses val="autoZero"/>
        <c:auto val="1"/>
        <c:lblAlgn val="ctr"/>
        <c:lblOffset val="100"/>
        <c:noMultiLvlLbl val="0"/>
      </c:catAx>
      <c:valAx>
        <c:axId val="8803232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80316024"/>
        <c:crosses val="autoZero"/>
        <c:crossBetween val="between"/>
        <c:majorUnit val="200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dTable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4850770284149264"/>
          <c:y val="0.92860474356095291"/>
          <c:w val="0.70298459431701477"/>
          <c:h val="6.383024349215293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ITN's Count &amp; Dwell Days for Hub "Store Assigned" </a:t>
            </a:r>
          </a:p>
        </c:rich>
      </c:tx>
      <c:layout>
        <c:manualLayout>
          <c:xMode val="edge"/>
          <c:yMode val="edge"/>
          <c:x val="0.34568263221240991"/>
          <c:y val="3.41473642325321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22930514663927881"/>
          <c:y val="0.13651065862670594"/>
          <c:w val="0.75475282437521396"/>
          <c:h val="0.4846468955748248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'[Walmart Data Charts_2023-2024.xlsx]Hub Dwell-Store Assigned'!$D$1</c:f>
              <c:strCache>
                <c:ptCount val="1"/>
                <c:pt idx="0">
                  <c:v>2024 Dwell Store Assigned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chemeClr val="accent2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'[Walmart Data Charts_2023-2024.xlsx]Hub Dwell-Realloc'!$B$2:$B$13</c:f>
              <c:strCache>
                <c:ptCount val="12"/>
                <c:pt idx="0">
                  <c:v>January</c:v>
                </c:pt>
                <c:pt idx="1">
                  <c:v>February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August</c:v>
                </c:pt>
                <c:pt idx="8">
                  <c:v>September</c:v>
                </c:pt>
                <c:pt idx="9">
                  <c:v>October</c:v>
                </c:pt>
                <c:pt idx="10">
                  <c:v>November</c:v>
                </c:pt>
                <c:pt idx="11">
                  <c:v>December</c:v>
                </c:pt>
              </c:strCache>
            </c:strRef>
          </c:cat>
          <c:val>
            <c:numRef>
              <c:f>'[Walmart Data Charts_2023-2024.xlsx]Hub Dwell-Store Assigned'!$D$2:$D$13</c:f>
              <c:numCache>
                <c:formatCode>General</c:formatCode>
                <c:ptCount val="12"/>
                <c:pt idx="0">
                  <c:v>146</c:v>
                </c:pt>
                <c:pt idx="1">
                  <c:v>167</c:v>
                </c:pt>
                <c:pt idx="2">
                  <c:v>174</c:v>
                </c:pt>
                <c:pt idx="3">
                  <c:v>183</c:v>
                </c:pt>
                <c:pt idx="4">
                  <c:v>213</c:v>
                </c:pt>
                <c:pt idx="5">
                  <c:v>220</c:v>
                </c:pt>
                <c:pt idx="6">
                  <c:v>220</c:v>
                </c:pt>
                <c:pt idx="7">
                  <c:v>237</c:v>
                </c:pt>
                <c:pt idx="8">
                  <c:v>256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43E-44BF-BAB2-3D40BDEB3AFE}"/>
            </c:ext>
          </c:extLst>
        </c:ser>
        <c:ser>
          <c:idx val="1"/>
          <c:order val="1"/>
          <c:tx>
            <c:strRef>
              <c:f>'[Walmart Data Charts_2023-2024.xlsx]Hub Dwell-Store Assigned'!$G$1</c:f>
              <c:strCache>
                <c:ptCount val="1"/>
                <c:pt idx="0">
                  <c:v>2023 Dwell Store Assigned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'[Walmart Data Charts_2023-2024.xlsx]Hub Dwell-Realloc'!$B$2:$B$13</c:f>
              <c:strCache>
                <c:ptCount val="12"/>
                <c:pt idx="0">
                  <c:v>January</c:v>
                </c:pt>
                <c:pt idx="1">
                  <c:v>February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August</c:v>
                </c:pt>
                <c:pt idx="8">
                  <c:v>September</c:v>
                </c:pt>
                <c:pt idx="9">
                  <c:v>October</c:v>
                </c:pt>
                <c:pt idx="10">
                  <c:v>November</c:v>
                </c:pt>
                <c:pt idx="11">
                  <c:v>December</c:v>
                </c:pt>
              </c:strCache>
            </c:strRef>
          </c:cat>
          <c:val>
            <c:numRef>
              <c:f>'[Walmart Data Charts_2023-2024.xlsx]Hub Dwell-Store Assigned'!$G$2:$G$13</c:f>
              <c:numCache>
                <c:formatCode>General</c:formatCode>
                <c:ptCount val="12"/>
                <c:pt idx="0">
                  <c:v>22</c:v>
                </c:pt>
                <c:pt idx="1">
                  <c:v>33</c:v>
                </c:pt>
                <c:pt idx="2">
                  <c:v>46</c:v>
                </c:pt>
                <c:pt idx="3">
                  <c:v>70</c:v>
                </c:pt>
                <c:pt idx="4">
                  <c:v>72</c:v>
                </c:pt>
                <c:pt idx="5">
                  <c:v>80</c:v>
                </c:pt>
                <c:pt idx="6">
                  <c:v>83</c:v>
                </c:pt>
                <c:pt idx="7">
                  <c:v>83</c:v>
                </c:pt>
                <c:pt idx="8">
                  <c:v>105</c:v>
                </c:pt>
                <c:pt idx="9">
                  <c:v>111</c:v>
                </c:pt>
                <c:pt idx="10">
                  <c:v>127</c:v>
                </c:pt>
                <c:pt idx="11">
                  <c:v>145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43E-44BF-BAB2-3D40BDEB3AF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1"/>
        <c:axId val="880316024"/>
        <c:axId val="880323240"/>
      </c:barChart>
      <c:lineChart>
        <c:grouping val="standard"/>
        <c:varyColors val="0"/>
        <c:ser>
          <c:idx val="2"/>
          <c:order val="2"/>
          <c:tx>
            <c:strRef>
              <c:f>'[Walmart Data Charts_2023-2024.xlsx]Hub Dwell-Store Assigned'!$E$1</c:f>
              <c:strCache>
                <c:ptCount val="1"/>
                <c:pt idx="0">
                  <c:v>2024 ITN's</c:v>
                </c:pt>
              </c:strCache>
            </c:strRef>
          </c:tx>
          <c:spPr>
            <a:ln w="28575" cap="rnd">
              <a:solidFill>
                <a:schemeClr val="accent5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dLbls>
            <c:dLbl>
              <c:idx val="1"/>
              <c:layout>
                <c:manualLayout>
                  <c:x val="-1.2030075187969926E-2"/>
                  <c:y val="-4.18848167539267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43E-44BF-BAB2-3D40BDEB3AFE}"/>
                </c:ext>
              </c:extLst>
            </c:dLbl>
            <c:dLbl>
              <c:idx val="2"/>
              <c:layout>
                <c:manualLayout>
                  <c:x val="-4.0100250626566416E-3"/>
                  <c:y val="-2.09424083769633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43E-44BF-BAB2-3D40BDEB3AFE}"/>
                </c:ext>
              </c:extLst>
            </c:dLbl>
            <c:dLbl>
              <c:idx val="3"/>
              <c:layout>
                <c:manualLayout>
                  <c:x val="-1.5037593984962405E-2"/>
                  <c:y val="-2.79232111692844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43E-44BF-BAB2-3D40BDEB3AFE}"/>
                </c:ext>
              </c:extLst>
            </c:dLbl>
            <c:dLbl>
              <c:idx val="4"/>
              <c:layout>
                <c:manualLayout>
                  <c:x val="-1.4035087719298246E-2"/>
                  <c:y val="-1.74520069808027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343E-44BF-BAB2-3D40BDEB3AFE}"/>
                </c:ext>
              </c:extLst>
            </c:dLbl>
            <c:dLbl>
              <c:idx val="6"/>
              <c:layout>
                <c:manualLayout>
                  <c:x val="-3.0075187969925547E-3"/>
                  <c:y val="-2.09424083769633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43E-44BF-BAB2-3D40BDEB3AFE}"/>
                </c:ext>
              </c:extLst>
            </c:dLbl>
            <c:dLbl>
              <c:idx val="7"/>
              <c:layout>
                <c:manualLayout>
                  <c:x val="-1.8045112781954888E-2"/>
                  <c:y val="-3.14136125654450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343E-44BF-BAB2-3D40BDEB3AFE}"/>
                </c:ext>
              </c:extLst>
            </c:dLbl>
            <c:dLbl>
              <c:idx val="8"/>
              <c:layout>
                <c:manualLayout>
                  <c:x val="-1.5037593984962553E-2"/>
                  <c:y val="-2.79232111692844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343E-44BF-BAB2-3D40BDEB3AF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'[Walmart Data Charts_2023-2024.xlsx]Hub Dwell-Store Assigned'!$E$2:$E$13</c:f>
              <c:numCache>
                <c:formatCode>General</c:formatCode>
                <c:ptCount val="12"/>
                <c:pt idx="0">
                  <c:v>860</c:v>
                </c:pt>
                <c:pt idx="1">
                  <c:v>583</c:v>
                </c:pt>
                <c:pt idx="2">
                  <c:v>686</c:v>
                </c:pt>
                <c:pt idx="3">
                  <c:v>709</c:v>
                </c:pt>
                <c:pt idx="4">
                  <c:v>685</c:v>
                </c:pt>
                <c:pt idx="5">
                  <c:v>691</c:v>
                </c:pt>
                <c:pt idx="6">
                  <c:v>691</c:v>
                </c:pt>
                <c:pt idx="7">
                  <c:v>656</c:v>
                </c:pt>
                <c:pt idx="8">
                  <c:v>738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343E-44BF-BAB2-3D40BDEB3AFE}"/>
            </c:ext>
          </c:extLst>
        </c:ser>
        <c:ser>
          <c:idx val="3"/>
          <c:order val="3"/>
          <c:tx>
            <c:strRef>
              <c:f>'[Walmart Data Charts_2023-2024.xlsx]Hub Dwell-Store Assigned'!$F$1</c:f>
              <c:strCache>
                <c:ptCount val="1"/>
                <c:pt idx="0">
                  <c:v>2023 ITN's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val>
            <c:numRef>
              <c:f>'[Walmart Data Charts_2023-2024.xlsx]Hub Dwell-Store Assigned'!$F$2:$F$13</c:f>
              <c:numCache>
                <c:formatCode>General</c:formatCode>
                <c:ptCount val="12"/>
                <c:pt idx="0">
                  <c:v>271</c:v>
                </c:pt>
                <c:pt idx="1">
                  <c:v>437</c:v>
                </c:pt>
                <c:pt idx="2">
                  <c:v>588</c:v>
                </c:pt>
                <c:pt idx="3">
                  <c:v>496</c:v>
                </c:pt>
                <c:pt idx="4">
                  <c:v>586</c:v>
                </c:pt>
                <c:pt idx="5">
                  <c:v>741</c:v>
                </c:pt>
                <c:pt idx="6">
                  <c:v>699</c:v>
                </c:pt>
                <c:pt idx="7">
                  <c:v>699</c:v>
                </c:pt>
                <c:pt idx="8">
                  <c:v>625</c:v>
                </c:pt>
                <c:pt idx="9">
                  <c:v>674</c:v>
                </c:pt>
                <c:pt idx="10">
                  <c:v>813</c:v>
                </c:pt>
                <c:pt idx="11">
                  <c:v>921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343E-44BF-BAB2-3D40BDEB3AF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80316024"/>
        <c:axId val="880323240"/>
      </c:lineChart>
      <c:catAx>
        <c:axId val="880316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80323240"/>
        <c:crosses val="autoZero"/>
        <c:auto val="1"/>
        <c:lblAlgn val="ctr"/>
        <c:lblOffset val="100"/>
        <c:noMultiLvlLbl val="0"/>
      </c:catAx>
      <c:valAx>
        <c:axId val="8803232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80316024"/>
        <c:crosses val="autoZero"/>
        <c:crossBetween val="between"/>
        <c:majorUnit val="200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dTable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4850770284149264"/>
          <c:y val="0.92860474356095291"/>
          <c:w val="0.70298459431701477"/>
          <c:h val="6.383024349215293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ITN's Count &amp; Dwell Days for Hub "Pre-Buys" </a:t>
            </a:r>
          </a:p>
        </c:rich>
      </c:tx>
      <c:layout>
        <c:manualLayout>
          <c:xMode val="edge"/>
          <c:yMode val="edge"/>
          <c:x val="0.39079541373117832"/>
          <c:y val="3.065699248326943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22930514663927881"/>
          <c:y val="0.13651065862670594"/>
          <c:w val="0.75475282437521396"/>
          <c:h val="0.4846468955748248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'[Walmart Data Charts_2023-2024.xlsx]Hub Dwell-Prebuys'!$D$1</c:f>
              <c:strCache>
                <c:ptCount val="1"/>
                <c:pt idx="0">
                  <c:v>2024 Dwell Pre-Buys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accent2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'[Walmart Data Charts_2023-2024.xlsx]Hub Dwell-Realloc'!$B$2:$B$13</c:f>
              <c:strCache>
                <c:ptCount val="12"/>
                <c:pt idx="0">
                  <c:v>January</c:v>
                </c:pt>
                <c:pt idx="1">
                  <c:v>February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August</c:v>
                </c:pt>
                <c:pt idx="8">
                  <c:v>September</c:v>
                </c:pt>
                <c:pt idx="9">
                  <c:v>October</c:v>
                </c:pt>
                <c:pt idx="10">
                  <c:v>November</c:v>
                </c:pt>
                <c:pt idx="11">
                  <c:v>December</c:v>
                </c:pt>
              </c:strCache>
            </c:strRef>
          </c:cat>
          <c:val>
            <c:numRef>
              <c:f>'[Walmart Data Charts_2023-2024.xlsx]Hub Dwell-Prebuys'!$D$2:$D$13</c:f>
              <c:numCache>
                <c:formatCode>General</c:formatCode>
                <c:ptCount val="12"/>
                <c:pt idx="0">
                  <c:v>187</c:v>
                </c:pt>
                <c:pt idx="1">
                  <c:v>220</c:v>
                </c:pt>
                <c:pt idx="2">
                  <c:v>256</c:v>
                </c:pt>
                <c:pt idx="3">
                  <c:v>314</c:v>
                </c:pt>
                <c:pt idx="4">
                  <c:v>358</c:v>
                </c:pt>
                <c:pt idx="5">
                  <c:v>380</c:v>
                </c:pt>
                <c:pt idx="6">
                  <c:v>295</c:v>
                </c:pt>
                <c:pt idx="7">
                  <c:v>200</c:v>
                </c:pt>
                <c:pt idx="8">
                  <c:v>226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3DD-49A2-A0FC-D6AD39FCBB72}"/>
            </c:ext>
          </c:extLst>
        </c:ser>
        <c:ser>
          <c:idx val="1"/>
          <c:order val="1"/>
          <c:tx>
            <c:strRef>
              <c:f>'[Walmart Data Charts_2023-2024.xlsx]Hub Dwell-Prebuys'!$G$1</c:f>
              <c:strCache>
                <c:ptCount val="1"/>
                <c:pt idx="0">
                  <c:v>2023 Dwell Pre-buys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c:spPr>
          <c:invertIfNegative val="0"/>
          <c:trendline>
            <c:spPr>
              <a:ln w="19050" cap="rnd">
                <a:solidFill>
                  <a:schemeClr val="accent3">
                    <a:shade val="86000"/>
                  </a:schemeClr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'[Walmart Data Charts_2023-2024.xlsx]Hub Dwell-Realloc'!$B$2:$B$13</c:f>
              <c:strCache>
                <c:ptCount val="12"/>
                <c:pt idx="0">
                  <c:v>January</c:v>
                </c:pt>
                <c:pt idx="1">
                  <c:v>February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August</c:v>
                </c:pt>
                <c:pt idx="8">
                  <c:v>September</c:v>
                </c:pt>
                <c:pt idx="9">
                  <c:v>October</c:v>
                </c:pt>
                <c:pt idx="10">
                  <c:v>November</c:v>
                </c:pt>
                <c:pt idx="11">
                  <c:v>December</c:v>
                </c:pt>
              </c:strCache>
            </c:strRef>
          </c:cat>
          <c:val>
            <c:numRef>
              <c:f>'[Walmart Data Charts_2023-2024.xlsx]Hub Dwell-Prebuys'!$G$2:$G$13</c:f>
              <c:numCache>
                <c:formatCode>General</c:formatCode>
                <c:ptCount val="1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24</c:v>
                </c:pt>
                <c:pt idx="5">
                  <c:v>64</c:v>
                </c:pt>
                <c:pt idx="6">
                  <c:v>91</c:v>
                </c:pt>
                <c:pt idx="7">
                  <c:v>91</c:v>
                </c:pt>
                <c:pt idx="8">
                  <c:v>110</c:v>
                </c:pt>
                <c:pt idx="9">
                  <c:v>91</c:v>
                </c:pt>
                <c:pt idx="10">
                  <c:v>131</c:v>
                </c:pt>
                <c:pt idx="11">
                  <c:v>167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3DD-49A2-A0FC-D6AD39FCBB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1"/>
        <c:axId val="880316024"/>
        <c:axId val="880323240"/>
      </c:barChart>
      <c:lineChart>
        <c:grouping val="standard"/>
        <c:varyColors val="0"/>
        <c:ser>
          <c:idx val="2"/>
          <c:order val="2"/>
          <c:tx>
            <c:strRef>
              <c:f>'[Walmart Data Charts_2023-2024.xlsx]Hub Dwell-Prebuys'!$E$1</c:f>
              <c:strCache>
                <c:ptCount val="1"/>
                <c:pt idx="0">
                  <c:v>2024 ITN's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5.0125313283208017E-3"/>
                  <c:y val="-2.09424083769633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3DD-49A2-A0FC-D6AD39FCBB72}"/>
                </c:ext>
              </c:extLst>
            </c:dLbl>
            <c:dLbl>
              <c:idx val="1"/>
              <c:layout>
                <c:manualLayout>
                  <c:x val="-5.0125313283208017E-3"/>
                  <c:y val="-2.09424083769634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3DD-49A2-A0FC-D6AD39FCBB72}"/>
                </c:ext>
              </c:extLst>
            </c:dLbl>
            <c:dLbl>
              <c:idx val="2"/>
              <c:layout>
                <c:manualLayout>
                  <c:x val="-6.0150375939849628E-3"/>
                  <c:y val="-2.79232111692844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3DD-49A2-A0FC-D6AD39FCBB72}"/>
                </c:ext>
              </c:extLst>
            </c:dLbl>
            <c:dLbl>
              <c:idx val="3"/>
              <c:layout>
                <c:manualLayout>
                  <c:x val="-6.0150375939849628E-3"/>
                  <c:y val="-2.79232111692844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93DD-49A2-A0FC-D6AD39FCBB72}"/>
                </c:ext>
              </c:extLst>
            </c:dLbl>
            <c:dLbl>
              <c:idx val="4"/>
              <c:layout>
                <c:manualLayout>
                  <c:x val="-1.3032581453634159E-2"/>
                  <c:y val="-2.44328097731239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3DD-49A2-A0FC-D6AD39FCBB72}"/>
                </c:ext>
              </c:extLst>
            </c:dLbl>
            <c:dLbl>
              <c:idx val="5"/>
              <c:layout>
                <c:manualLayout>
                  <c:x val="-3.0075187969924814E-3"/>
                  <c:y val="-2.09424083769634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93DD-49A2-A0FC-D6AD39FCBB72}"/>
                </c:ext>
              </c:extLst>
            </c:dLbl>
            <c:dLbl>
              <c:idx val="7"/>
              <c:layout>
                <c:manualLayout>
                  <c:x val="-3.0075187969924814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93DD-49A2-A0FC-D6AD39FCBB7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'[Walmart Data Charts_2023-2024.xlsx]Hub Dwell-Prebuys'!$E$2:$E$13</c:f>
              <c:numCache>
                <c:formatCode>General</c:formatCode>
                <c:ptCount val="12"/>
                <c:pt idx="0">
                  <c:v>86</c:v>
                </c:pt>
                <c:pt idx="1">
                  <c:v>80</c:v>
                </c:pt>
                <c:pt idx="2">
                  <c:v>74</c:v>
                </c:pt>
                <c:pt idx="3">
                  <c:v>72</c:v>
                </c:pt>
                <c:pt idx="4">
                  <c:v>65</c:v>
                </c:pt>
                <c:pt idx="5">
                  <c:v>68</c:v>
                </c:pt>
                <c:pt idx="6">
                  <c:v>80</c:v>
                </c:pt>
                <c:pt idx="7">
                  <c:v>142</c:v>
                </c:pt>
                <c:pt idx="8">
                  <c:v>141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93DD-49A2-A0FC-D6AD39FCBB72}"/>
            </c:ext>
          </c:extLst>
        </c:ser>
        <c:ser>
          <c:idx val="3"/>
          <c:order val="3"/>
          <c:tx>
            <c:strRef>
              <c:f>'[Walmart Data Charts_2023-2024.xlsx]Hub Dwell-Prebuys'!$F$1</c:f>
              <c:strCache>
                <c:ptCount val="1"/>
                <c:pt idx="0">
                  <c:v>2023 ITN's</c:v>
                </c:pt>
              </c:strCache>
            </c:strRef>
          </c:tx>
          <c:spPr>
            <a:ln w="28575" cap="rnd">
              <a:solidFill>
                <a:schemeClr val="tx1">
                  <a:lumMod val="50000"/>
                  <a:lumOff val="50000"/>
                </a:schemeClr>
              </a:solidFill>
              <a:round/>
            </a:ln>
            <a:effectLst/>
          </c:spPr>
          <c:marker>
            <c:symbol val="none"/>
          </c:marker>
          <c:val>
            <c:numRef>
              <c:f>'[Walmart Data Charts_2023-2024.xlsx]Hub Dwell-Prebuys'!$F$2:$F$13</c:f>
              <c:numCache>
                <c:formatCode>General</c:formatCode>
                <c:ptCount val="1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39</c:v>
                </c:pt>
                <c:pt idx="5">
                  <c:v>39</c:v>
                </c:pt>
                <c:pt idx="6">
                  <c:v>40</c:v>
                </c:pt>
                <c:pt idx="7">
                  <c:v>40</c:v>
                </c:pt>
                <c:pt idx="8">
                  <c:v>49</c:v>
                </c:pt>
                <c:pt idx="9">
                  <c:v>84</c:v>
                </c:pt>
                <c:pt idx="10">
                  <c:v>90</c:v>
                </c:pt>
                <c:pt idx="11">
                  <c:v>85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93DD-49A2-A0FC-D6AD39FCBB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80316024"/>
        <c:axId val="880323240"/>
      </c:lineChart>
      <c:catAx>
        <c:axId val="880316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80323240"/>
        <c:crosses val="autoZero"/>
        <c:auto val="1"/>
        <c:lblAlgn val="ctr"/>
        <c:lblOffset val="100"/>
        <c:noMultiLvlLbl val="0"/>
      </c:catAx>
      <c:valAx>
        <c:axId val="8803232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80316024"/>
        <c:crosses val="autoZero"/>
        <c:crossBetween val="between"/>
        <c:majorUnit val="200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dTable>
      <c:spPr>
        <a:noFill/>
        <a:ln>
          <a:noFill/>
        </a:ln>
        <a:effectLst/>
      </c:spPr>
    </c:plotArea>
    <c:legend>
      <c:legendPos val="b"/>
      <c:legendEntry>
        <c:idx val="4"/>
        <c:delete val="1"/>
      </c:legendEntry>
      <c:layout>
        <c:manualLayout>
          <c:xMode val="edge"/>
          <c:yMode val="edge"/>
          <c:x val="0.14850770284149264"/>
          <c:y val="0.92860474356095291"/>
          <c:w val="0.70298459431701477"/>
          <c:h val="6.383024349215293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8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13375AC3-812A-CA49-9727-A787EC64B194}" type="datetimeFigureOut">
              <a:rPr lang="en-US" smtClean="0"/>
              <a:t>11/2/24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43F6BA6C-180D-1443-ACAB-DD69479B7F2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9240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Master" Target="../slideMasters/slideMaster4.xml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4.xml"/></Relationships>
</file>

<file path=ppt/slideLayouts/_rels/slideLayout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Master" Target="../slideMasters/slideMaster4.xml"/></Relationships>
</file>

<file path=ppt/slideLayouts/_rels/slideLayout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1.jpeg"/><Relationship Id="rId1" Type="http://schemas.openxmlformats.org/officeDocument/2006/relationships/slideMaster" Target="../slideMasters/slideMaster4.xml"/></Relationships>
</file>

<file path=ppt/slideLayouts/_rels/slideLayout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Master" Target="../slideMasters/slideMaster4.xml"/><Relationship Id="rId4" Type="http://schemas.microsoft.com/office/2007/relationships/hdphoto" Target="../media/hdphoto1.wdp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jpeg"/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4.jpeg"/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5.jpeg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390761D9-35C5-FD4E-A927-BCE553BA392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207240" cy="6859428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BC829E0A-6D7B-9A49-8390-FB0F6147DC0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56608" y="1902177"/>
            <a:ext cx="9144000" cy="658143"/>
          </a:xfrm>
          <a:prstGeom prst="rect">
            <a:avLst/>
          </a:prstGeom>
        </p:spPr>
        <p:txBody>
          <a:bodyPr/>
          <a:lstStyle>
            <a:lvl1pPr algn="r">
              <a:defRPr sz="2800" b="0" i="0" spc="500" baseline="0">
                <a:latin typeface="Gill Sans MT" panose="020B0502020104020203" pitchFamily="34" charset="77"/>
              </a:defRPr>
            </a:lvl1pPr>
          </a:lstStyle>
          <a:p>
            <a:r>
              <a:rPr lang="en-US" dirty="0"/>
              <a:t>SECTION HEADER HERE</a:t>
            </a:r>
          </a:p>
        </p:txBody>
      </p:sp>
    </p:spTree>
    <p:extLst>
      <p:ext uri="{BB962C8B-B14F-4D97-AF65-F5344CB8AC3E}">
        <p14:creationId xmlns:p14="http://schemas.microsoft.com/office/powerpoint/2010/main" val="41475458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18C9EA-E6EC-1FD4-D9E4-A374FF200F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737232-AD6E-1A15-1C5D-2E9A5C6F2D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F8B37C-DAD3-35DA-BAEA-F0B45C383F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9AD7C58-11EB-CF58-CC5C-11CA093AA93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76F6451-1C27-DD4D-9E33-E5BD70F5FA7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047147-5800-BD90-ACEE-0227D3FD15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9410B-08E6-414D-A804-4F3B0B48C9F5}" type="datetimeFigureOut">
              <a:rPr lang="en-US" smtClean="0"/>
              <a:t>11/2/24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D73F0CF-97AA-6067-52BB-F662F901F1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2F41499-60D5-D2ED-76C9-5AA645199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5AC56-7E2C-45A4-83FF-AE892DBF0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396849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11" indent="0" algn="ctr">
              <a:buNone/>
              <a:defRPr sz="2000"/>
            </a:lvl2pPr>
            <a:lvl3pPr marL="914422" indent="0" algn="ctr">
              <a:buNone/>
              <a:defRPr sz="1800"/>
            </a:lvl3pPr>
            <a:lvl4pPr marL="1371633" indent="0" algn="ctr">
              <a:buNone/>
              <a:defRPr sz="1600"/>
            </a:lvl4pPr>
            <a:lvl5pPr marL="1828844" indent="0" algn="ctr">
              <a:buNone/>
              <a:defRPr sz="1600"/>
            </a:lvl5pPr>
            <a:lvl6pPr marL="2286055" indent="0" algn="ctr">
              <a:buNone/>
              <a:defRPr sz="1600"/>
            </a:lvl6pPr>
            <a:lvl7pPr marL="2743266" indent="0" algn="ctr">
              <a:buNone/>
              <a:defRPr sz="1600"/>
            </a:lvl7pPr>
            <a:lvl8pPr marL="3200476" indent="0" algn="ctr">
              <a:buNone/>
              <a:defRPr sz="1600"/>
            </a:lvl8pPr>
            <a:lvl9pPr marL="3657687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DBE1A-9DEA-4FDC-A265-764E49E71225}" type="datetime4">
              <a:rPr lang="en-US" smtClean="0"/>
              <a:t>November 2,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877142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BA76A-72CC-4D76-867E-C64C21761C69}" type="datetime4">
              <a:rPr lang="en-US" smtClean="0"/>
              <a:t>November 2,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863514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1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2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3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4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5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7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8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1F78B-33D5-40EE-804C-A0F30D8B7347}" type="datetime4">
              <a:rPr lang="en-US" smtClean="0"/>
              <a:t>November 2,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940251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8CD04-1F96-4411-A85F-67EAD8C2D0C9}" type="datetime4">
              <a:rPr lang="en-US" smtClean="0"/>
              <a:t>November 2, 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245141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1" indent="0">
              <a:buNone/>
              <a:defRPr sz="2000" b="1"/>
            </a:lvl2pPr>
            <a:lvl3pPr marL="914422" indent="0">
              <a:buNone/>
              <a:defRPr sz="1800" b="1"/>
            </a:lvl3pPr>
            <a:lvl4pPr marL="1371633" indent="0">
              <a:buNone/>
              <a:defRPr sz="1600" b="1"/>
            </a:lvl4pPr>
            <a:lvl5pPr marL="1828844" indent="0">
              <a:buNone/>
              <a:defRPr sz="1600" b="1"/>
            </a:lvl5pPr>
            <a:lvl6pPr marL="2286055" indent="0">
              <a:buNone/>
              <a:defRPr sz="1600" b="1"/>
            </a:lvl6pPr>
            <a:lvl7pPr marL="2743266" indent="0">
              <a:buNone/>
              <a:defRPr sz="1600" b="1"/>
            </a:lvl7pPr>
            <a:lvl8pPr marL="3200476" indent="0">
              <a:buNone/>
              <a:defRPr sz="1600" b="1"/>
            </a:lvl8pPr>
            <a:lvl9pPr marL="365768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1" indent="0">
              <a:buNone/>
              <a:defRPr sz="2000" b="1"/>
            </a:lvl2pPr>
            <a:lvl3pPr marL="914422" indent="0">
              <a:buNone/>
              <a:defRPr sz="1800" b="1"/>
            </a:lvl3pPr>
            <a:lvl4pPr marL="1371633" indent="0">
              <a:buNone/>
              <a:defRPr sz="1600" b="1"/>
            </a:lvl4pPr>
            <a:lvl5pPr marL="1828844" indent="0">
              <a:buNone/>
              <a:defRPr sz="1600" b="1"/>
            </a:lvl5pPr>
            <a:lvl6pPr marL="2286055" indent="0">
              <a:buNone/>
              <a:defRPr sz="1600" b="1"/>
            </a:lvl6pPr>
            <a:lvl7pPr marL="2743266" indent="0">
              <a:buNone/>
              <a:defRPr sz="1600" b="1"/>
            </a:lvl7pPr>
            <a:lvl8pPr marL="3200476" indent="0">
              <a:buNone/>
              <a:defRPr sz="1600" b="1"/>
            </a:lvl8pPr>
            <a:lvl9pPr marL="365768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EC51E-B6D8-49A7-AECE-0E2E0078695D}" type="datetime4">
              <a:rPr lang="en-US" smtClean="0"/>
              <a:t>November 2, 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90277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3011-C88E-4331-B3CE-67AA91593A94}" type="datetime4">
              <a:rPr lang="en-US" smtClean="0"/>
              <a:t>November 2, 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905665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4DEFE-91BE-43F1-AF45-942A5AE95EEF}" type="datetime4">
              <a:rPr lang="en-US" smtClean="0"/>
              <a:t>November 2, 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986707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11" indent="0">
              <a:buNone/>
              <a:defRPr sz="1400"/>
            </a:lvl2pPr>
            <a:lvl3pPr marL="914422" indent="0">
              <a:buNone/>
              <a:defRPr sz="1200"/>
            </a:lvl3pPr>
            <a:lvl4pPr marL="1371633" indent="0">
              <a:buNone/>
              <a:defRPr sz="1000"/>
            </a:lvl4pPr>
            <a:lvl5pPr marL="1828844" indent="0">
              <a:buNone/>
              <a:defRPr sz="1000"/>
            </a:lvl5pPr>
            <a:lvl6pPr marL="2286055" indent="0">
              <a:buNone/>
              <a:defRPr sz="1000"/>
            </a:lvl6pPr>
            <a:lvl7pPr marL="2743266" indent="0">
              <a:buNone/>
              <a:defRPr sz="1000"/>
            </a:lvl7pPr>
            <a:lvl8pPr marL="3200476" indent="0">
              <a:buNone/>
              <a:defRPr sz="1000"/>
            </a:lvl8pPr>
            <a:lvl9pPr marL="3657687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C339C-D265-4B35-913A-6580A5F2EBDE}" type="datetime4">
              <a:rPr lang="en-US" smtClean="0"/>
              <a:t>November 2, 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414847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11" indent="0">
              <a:buNone/>
              <a:defRPr sz="2800"/>
            </a:lvl2pPr>
            <a:lvl3pPr marL="914422" indent="0">
              <a:buNone/>
              <a:defRPr sz="2400"/>
            </a:lvl3pPr>
            <a:lvl4pPr marL="1371633" indent="0">
              <a:buNone/>
              <a:defRPr sz="2000"/>
            </a:lvl4pPr>
            <a:lvl5pPr marL="1828844" indent="0">
              <a:buNone/>
              <a:defRPr sz="2000"/>
            </a:lvl5pPr>
            <a:lvl6pPr marL="2286055" indent="0">
              <a:buNone/>
              <a:defRPr sz="2000"/>
            </a:lvl6pPr>
            <a:lvl7pPr marL="2743266" indent="0">
              <a:buNone/>
              <a:defRPr sz="2000"/>
            </a:lvl7pPr>
            <a:lvl8pPr marL="3200476" indent="0">
              <a:buNone/>
              <a:defRPr sz="2000"/>
            </a:lvl8pPr>
            <a:lvl9pPr marL="3657687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11" indent="0">
              <a:buNone/>
              <a:defRPr sz="1400"/>
            </a:lvl2pPr>
            <a:lvl3pPr marL="914422" indent="0">
              <a:buNone/>
              <a:defRPr sz="1200"/>
            </a:lvl3pPr>
            <a:lvl4pPr marL="1371633" indent="0">
              <a:buNone/>
              <a:defRPr sz="1000"/>
            </a:lvl4pPr>
            <a:lvl5pPr marL="1828844" indent="0">
              <a:buNone/>
              <a:defRPr sz="1000"/>
            </a:lvl5pPr>
            <a:lvl6pPr marL="2286055" indent="0">
              <a:buNone/>
              <a:defRPr sz="1000"/>
            </a:lvl6pPr>
            <a:lvl7pPr marL="2743266" indent="0">
              <a:buNone/>
              <a:defRPr sz="1000"/>
            </a:lvl7pPr>
            <a:lvl8pPr marL="3200476" indent="0">
              <a:buNone/>
              <a:defRPr sz="1000"/>
            </a:lvl8pPr>
            <a:lvl9pPr marL="3657687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FC4FC-4DF1-4853-A1A6-508FBB9C0B1C}" type="datetime4">
              <a:rPr lang="en-US" smtClean="0"/>
              <a:t>November 2, 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965933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FE60-E301-4CA4-899D-FC02275CB9FD}" type="datetime4">
              <a:rPr lang="en-US" smtClean="0"/>
              <a:t>November 2,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1117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149F00-E59E-153A-EECD-6528D248B7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9DF3DD-1CE9-259E-C6AD-801352D166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9410B-08E6-414D-A804-4F3B0B48C9F5}" type="datetimeFigureOut">
              <a:rPr lang="en-US" smtClean="0"/>
              <a:t>11/2/24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1756E4D-147F-024B-837F-0283F8393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31CF21-0987-06BB-D65E-7631B486AC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5AC56-7E2C-45A4-83FF-AE892DBF0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921541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68246-E3A1-43A5-9766-049604CF3224}" type="datetime4">
              <a:rPr lang="en-US" smtClean="0"/>
              <a:t>November 2,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652973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298771"/>
            <a:ext cx="2743200" cy="365125"/>
          </a:xfrm>
          <a:prstGeom prst="rect">
            <a:avLst/>
          </a:prstGeom>
        </p:spPr>
        <p:txBody>
          <a:bodyPr/>
          <a:lstStyle/>
          <a:p>
            <a:fld id="{80358DD7-F7F6-4803-9607-05098A732F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1794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- 3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98AFF13E-B832-0F0C-580A-60F71394658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9805" y="1960153"/>
            <a:ext cx="5394960" cy="427598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rgbClr val="F5A71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1FDBE8F-9F2E-5660-66C7-BBEF68821B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9806" y="2558789"/>
            <a:ext cx="5394960" cy="3200400"/>
          </a:xfrm>
        </p:spPr>
        <p:txBody>
          <a:bodyPr>
            <a:noAutofit/>
          </a:bodyPr>
          <a:lstStyle>
            <a:lvl1pPr marL="0" indent="0">
              <a:lnSpc>
                <a:spcPts val="3800"/>
              </a:lnSpc>
              <a:spcBef>
                <a:spcPts val="0"/>
              </a:spcBef>
              <a:buNone/>
              <a:defRPr sz="4400" cap="all" baseline="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</a:t>
            </a:r>
          </a:p>
          <a:p>
            <a:pPr lvl="0"/>
            <a:r>
              <a:rPr lang="en-US"/>
              <a:t>Dolor SIT Amet</a:t>
            </a:r>
          </a:p>
        </p:txBody>
      </p:sp>
      <p:pic>
        <p:nvPicPr>
          <p:cNvPr id="2" name="Picture 1" descr="A black and grey text&#10;&#10;Description automatically generated">
            <a:extLst>
              <a:ext uri="{FF2B5EF4-FFF2-40B4-BE49-F238E27FC236}">
                <a16:creationId xmlns:a16="http://schemas.microsoft.com/office/drawing/2014/main" id="{024D6B6F-CFB2-C272-697C-8A0CFE181D9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805" y="6128958"/>
            <a:ext cx="1027657" cy="401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292053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sion - CRST Blu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721201-CC6B-1C63-3E3D-FE29DEFDFE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A4B3CD-A5B9-662B-9F1A-CAA6F1D6DE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" name="Picture 3" descr="A black and grey text&#10;&#10;Description automatically generated">
            <a:extLst>
              <a:ext uri="{FF2B5EF4-FFF2-40B4-BE49-F238E27FC236}">
                <a16:creationId xmlns:a16="http://schemas.microsoft.com/office/drawing/2014/main" id="{5DF402D5-8754-3E6F-5A67-253F8E63B72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805" y="6128958"/>
            <a:ext cx="1027657" cy="401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251935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ontent - Division Footer Yellow - Whit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5632E8F-F4B4-BF7A-EC70-51070CE0FB66}"/>
              </a:ext>
            </a:extLst>
          </p:cNvPr>
          <p:cNvSpPr/>
          <p:nvPr userDrawn="1"/>
        </p:nvSpPr>
        <p:spPr>
          <a:xfrm>
            <a:off x="2" y="0"/>
            <a:ext cx="12188951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1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7529E30-9FB9-67F7-33FD-33AF90032B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2"/>
            <a:ext cx="12191999" cy="685799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7289104-ACC2-38FD-5DFC-1EC801724338}"/>
              </a:ext>
            </a:extLst>
          </p:cNvPr>
          <p:cNvSpPr/>
          <p:nvPr userDrawn="1"/>
        </p:nvSpPr>
        <p:spPr>
          <a:xfrm>
            <a:off x="2" y="6812280"/>
            <a:ext cx="12188951" cy="45720"/>
          </a:xfrm>
          <a:prstGeom prst="rect">
            <a:avLst/>
          </a:prstGeom>
          <a:solidFill>
            <a:srgbClr val="F5A7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1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6218F96-08CA-E366-59FE-75E4D673500C}"/>
              </a:ext>
            </a:extLst>
          </p:cNvPr>
          <p:cNvSpPr/>
          <p:nvPr userDrawn="1"/>
        </p:nvSpPr>
        <p:spPr>
          <a:xfrm>
            <a:off x="0" y="6492240"/>
            <a:ext cx="2743200" cy="365760"/>
          </a:xfrm>
          <a:prstGeom prst="rect">
            <a:avLst/>
          </a:prstGeom>
          <a:solidFill>
            <a:srgbClr val="F5A7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1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51F9DC7-B653-F19C-F5AA-B225F5BED79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-3046" y="6553905"/>
            <a:ext cx="2743200" cy="267000"/>
          </a:xfrm>
        </p:spPr>
        <p:txBody>
          <a:bodyPr>
            <a:noAutofit/>
          </a:bodyPr>
          <a:lstStyle>
            <a:lvl1pPr marL="0" indent="0" algn="ctr">
              <a:buNone/>
              <a:defRPr sz="1019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Division Title</a:t>
            </a:r>
          </a:p>
        </p:txBody>
      </p:sp>
      <p:pic>
        <p:nvPicPr>
          <p:cNvPr id="9" name="Picture 8" descr="Icon&#10;&#10;Description automatically generated with low confidence">
            <a:extLst>
              <a:ext uri="{FF2B5EF4-FFF2-40B4-BE49-F238E27FC236}">
                <a16:creationId xmlns:a16="http://schemas.microsoft.com/office/drawing/2014/main" id="{FDD064B9-1323-D58B-B4F4-1677C39DE39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4598" y="6459075"/>
            <a:ext cx="861519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999491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4" cy="439200"/>
          </a:xfrm>
        </p:spPr>
        <p:txBody>
          <a:bodyPr>
            <a:noAutofit/>
          </a:bodyPr>
          <a:lstStyle>
            <a:lvl1pPr algn="ctr">
              <a:defRPr sz="26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9331327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- 1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D73135F9-F7AE-4162-DC15-299057C4F02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28918" y="800100"/>
            <a:ext cx="9227557" cy="427598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rgbClr val="F5A71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5E41745C-13B6-5560-42A4-3F465608755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8032" y="1485900"/>
            <a:ext cx="9227557" cy="1280160"/>
          </a:xfrm>
        </p:spPr>
        <p:txBody>
          <a:bodyPr>
            <a:noAutofit/>
          </a:bodyPr>
          <a:lstStyle>
            <a:lvl1pPr marL="0" indent="0">
              <a:lnSpc>
                <a:spcPts val="3800"/>
              </a:lnSpc>
              <a:buNone/>
              <a:defRPr sz="5000" cap="all" baseline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</a:t>
            </a:r>
          </a:p>
          <a:p>
            <a:pPr lvl="0"/>
            <a:r>
              <a:rPr lang="en-US"/>
              <a:t>Dolor SIT Amet</a:t>
            </a:r>
          </a:p>
        </p:txBody>
      </p:sp>
      <p:pic>
        <p:nvPicPr>
          <p:cNvPr id="3" name="Picture 2" descr="A black and grey text&#10;&#10;Description automatically generated">
            <a:extLst>
              <a:ext uri="{FF2B5EF4-FFF2-40B4-BE49-F238E27FC236}">
                <a16:creationId xmlns:a16="http://schemas.microsoft.com/office/drawing/2014/main" id="{EEA9BC19-55BF-B91C-346A-DF861B24D80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2200" y="5829300"/>
            <a:ext cx="1787769" cy="699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6648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Division - CRST Blu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ack and grey text&#10;&#10;Description automatically generated">
            <a:extLst>
              <a:ext uri="{FF2B5EF4-FFF2-40B4-BE49-F238E27FC236}">
                <a16:creationId xmlns:a16="http://schemas.microsoft.com/office/drawing/2014/main" id="{4930D25E-D269-A8FB-3C30-3195E4A3EC5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2200" y="5829300"/>
            <a:ext cx="1787769" cy="699120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886D589-29E5-5BC5-C0BA-4C2A5E0054E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8032" y="5965061"/>
            <a:ext cx="3406268" cy="427598"/>
          </a:xfrm>
        </p:spPr>
        <p:txBody>
          <a:bodyPr>
            <a:noAutofit/>
          </a:bodyPr>
          <a:lstStyle>
            <a:lvl1pPr marL="0" indent="0">
              <a:buNone/>
              <a:defRPr sz="2400" b="1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Specialized Solutions</a:t>
            </a:r>
          </a:p>
        </p:txBody>
      </p:sp>
    </p:spTree>
    <p:extLst>
      <p:ext uri="{BB962C8B-B14F-4D97-AF65-F5344CB8AC3E}">
        <p14:creationId xmlns:p14="http://schemas.microsoft.com/office/powerpoint/2010/main" val="39983165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over Page -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57990BE-3B86-8E9A-F670-173687FC8D8C}"/>
              </a:ext>
            </a:extLst>
          </p:cNvPr>
          <p:cNvSpPr txBox="1"/>
          <p:nvPr userDrawn="1"/>
        </p:nvSpPr>
        <p:spPr>
          <a:xfrm>
            <a:off x="1" y="5467739"/>
            <a:ext cx="6652726" cy="139026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032" name="Picture 8" descr="Honeywell To Help Walmart Reduce Its Carbon Footprint And Improve Energy  Efficiency Across Stores In Mexico And Central America">
            <a:extLst>
              <a:ext uri="{FF2B5EF4-FFF2-40B4-BE49-F238E27FC236}">
                <a16:creationId xmlns:a16="http://schemas.microsoft.com/office/drawing/2014/main" id="{A1AF4EAF-C221-C674-9CDE-0BA91ADB37C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762000"/>
            <a:ext cx="121920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64D6289-7BB4-BBBE-23C7-48D7553DF42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999" cy="7108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7639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998281E-9B32-4AFE-F536-DCEE25E7FC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9410B-08E6-414D-A804-4F3B0B48C9F5}" type="datetimeFigureOut">
              <a:rPr lang="en-US" smtClean="0"/>
              <a:t>11/2/24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768F052-0065-69AB-3A6A-2BC744B0DE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3C765F-53C0-21D6-0831-290776D926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5AC56-7E2C-45A4-83FF-AE892DBF0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3217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B50884-3D33-9B11-2482-EC89C6F76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45A8A9-1CD8-C554-0A91-E0ED2E1C50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413CF33-32C9-F3F4-1F71-D9192F7638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796336-6EED-B9AE-AB2E-8D6E3D59A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9410B-08E6-414D-A804-4F3B0B48C9F5}" type="datetimeFigureOut">
              <a:rPr lang="en-US" smtClean="0"/>
              <a:t>11/2/24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5EDA80-2AA7-DA93-4021-BEDFCECDB5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9BE754-46DB-B189-1FD9-8E7E82E572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5AC56-7E2C-45A4-83FF-AE892DBF0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8168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6FFDAB-61A2-5C77-548F-8233DEF6E5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B91CFF-8C21-7FA3-88D4-368031DD303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4EC9D4-F035-3A3D-745B-026E453517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3FD861-AA32-E3A5-7880-499EF3E382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9410B-08E6-414D-A804-4F3B0B48C9F5}" type="datetimeFigureOut">
              <a:rPr lang="en-US" smtClean="0"/>
              <a:t>11/2/24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824789-5A84-7ECC-BB78-F79E3A6E5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3D2744-1549-F0FB-B3BD-D4C31BB04B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5AC56-7E2C-45A4-83FF-AE892DBF0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7989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8E3644-DE9D-A012-CE87-75C60B685E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C895DD4-5410-285D-1355-48D826209E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B225A3-308D-BADD-91D7-CF538AC271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9410B-08E6-414D-A804-4F3B0B48C9F5}" type="datetimeFigureOut">
              <a:rPr lang="en-US" smtClean="0"/>
              <a:t>11/2/24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B257E9-36EC-C595-7B0C-D3917BDCD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4DAD01-1F40-4DCB-1D38-BC645416B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5AC56-7E2C-45A4-83FF-AE892DBF0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1172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659EADD-E260-EC95-3F19-84C4C36C209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9F11702-8A1E-3DAF-123C-C752DE0B53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032A84-791E-A3FE-A850-49D0AF19CD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9410B-08E6-414D-A804-4F3B0B48C9F5}" type="datetimeFigureOut">
              <a:rPr lang="en-US" smtClean="0"/>
              <a:t>11/2/24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67FDAC-09B9-A634-16D9-BD8A7DA27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6D963-5781-BE20-2B93-102B220139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5AC56-7E2C-45A4-83FF-AE892DBF0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5043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A53DCF-36FB-8FCA-43F3-6256E6CE56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82A2653-0DD6-4788-D05F-851E2B3727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6C421E-B3E9-B869-DDDD-C7383552F3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A1F24-E529-4D69-9A0C-FCDF2D1377A3}" type="datetimeFigureOut">
              <a:rPr lang="en-US" smtClean="0"/>
              <a:t>11/2/24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DCE30A-A50A-F7ED-09DE-5F15F12E4C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208204-4C50-AEE8-D76A-00F3A90A93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DAD2F-5E6C-4E4C-896F-38E630DB65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1532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040435-3D05-FB1B-87E1-62EAADF152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3CE6D8-7827-A9CA-4D3D-F11FA74940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D155CC-587D-A014-C26B-31224BF1B0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A1F24-E529-4D69-9A0C-FCDF2D1377A3}" type="datetimeFigureOut">
              <a:rPr lang="en-US" smtClean="0"/>
              <a:t>11/2/24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42333E-9866-A54B-7D7F-0A1461FA66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2232E6-B1EA-E0BD-73E4-E2756C5E0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DAD2F-5E6C-4E4C-896F-38E630DB65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6257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C5D107-64F2-5012-4CDD-AF98E5637F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B57073-9EDC-89C2-6372-9AC8618289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E7D8CB-41C0-7297-8169-8CD7135CBB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A1F24-E529-4D69-9A0C-FCDF2D1377A3}" type="datetimeFigureOut">
              <a:rPr lang="en-US" smtClean="0"/>
              <a:t>11/2/24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50F21E-EF6E-70AF-C4CC-5A8D9BE425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ED7A9B-90A9-F19A-6CDC-EDA3D7F635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DAD2F-5E6C-4E4C-896F-38E630DB65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0925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ic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CF3002-018C-6A41-8E6F-1677EDF0FE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81006" y="234497"/>
            <a:ext cx="6877594" cy="315911"/>
          </a:xfrm>
          <a:prstGeom prst="rect">
            <a:avLst/>
          </a:prstGeom>
        </p:spPr>
        <p:txBody>
          <a:bodyPr/>
          <a:lstStyle>
            <a:lvl1pPr algn="r">
              <a:defRPr sz="1400" b="0" i="0" spc="50" baseline="0">
                <a:latin typeface="Gill Sans MT" panose="020B0502020104020203" pitchFamily="34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308971-4888-8646-8F34-75B5983643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/>
            </a:lvl1pPr>
          </a:lstStyle>
          <a:p>
            <a:fld id="{1312D364-A411-0541-8FE6-48970C23FCE8}" type="datetime3">
              <a:rPr lang="en-US" smtClean="0"/>
              <a:pPr/>
              <a:t>2 November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62472A-B86B-D44A-9388-C0B7EA2204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80174D-173E-2643-B755-C47BC677E6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A5B19-FE60-4448-883F-5766424B66D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05789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9647DB-52D6-3B93-68E4-C5B6EE0692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3BDD01-35C3-21D3-C969-4749B55C9F4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CF6468-B626-77C7-1198-82BFD861BA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723A7-68C5-B3E5-AA15-9189000FAF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A1F24-E529-4D69-9A0C-FCDF2D1377A3}" type="datetimeFigureOut">
              <a:rPr lang="en-US" smtClean="0"/>
              <a:t>11/2/24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115EA7-22A3-0FE1-C715-14F54C3226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FF8617-F7FC-3463-0565-0B7AD66851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DAD2F-5E6C-4E4C-896F-38E630DB65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6821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9268DE-008C-0A78-76DA-F5E8CC0C8E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E4B794-77F9-F522-1FF9-44CD1AD381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2916ED-4F88-3D0F-FA94-4526241CB5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8528BC3-E1D6-31F2-772D-FCBB3D4730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D7156EB-A6E2-4F69-2241-4E22BF259AE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CE1EF1B-BE73-7972-6CE2-368A63E43C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A1F24-E529-4D69-9A0C-FCDF2D1377A3}" type="datetimeFigureOut">
              <a:rPr lang="en-US" smtClean="0"/>
              <a:t>11/2/24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C88FD59-7EED-1FEE-68B3-5C1BF24089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4DBBCA-F410-BD02-C65B-9EBD53BFDE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DAD2F-5E6C-4E4C-896F-38E630DB65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879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6E4D21-EDFA-926D-B897-C55D4F00CD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F0957D2-CDBD-5A91-C954-BD446005BE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A1F24-E529-4D69-9A0C-FCDF2D1377A3}" type="datetimeFigureOut">
              <a:rPr lang="en-US" smtClean="0"/>
              <a:t>11/2/24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78A632-87C1-716E-EA1A-4B4097033C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F858D91-21A6-B4CD-B4CB-D6FD45A74E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DAD2F-5E6C-4E4C-896F-38E630DB65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6043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504FAF1-977B-6B3C-66AD-A83646857A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A1F24-E529-4D69-9A0C-FCDF2D1377A3}" type="datetimeFigureOut">
              <a:rPr lang="en-US" smtClean="0"/>
              <a:t>11/2/24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2B1A5A3-7182-B087-4BB2-B90B02B6E2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6CE951-2438-46C7-0A7B-1D0783E88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DAD2F-5E6C-4E4C-896F-38E630DB65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543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B485FC-7743-98E5-3F2A-12C4FB7C4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E06BEB-8F5D-32ED-2BA1-07A065A195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B38A63-4DE9-6267-B85C-9367E71EA1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2EAACA-F636-7069-B3B0-04590A3A08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A1F24-E529-4D69-9A0C-FCDF2D1377A3}" type="datetimeFigureOut">
              <a:rPr lang="en-US" smtClean="0"/>
              <a:t>11/2/24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8EC120-E170-07E5-26BA-EF076DEC0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E8CBD8-055F-46D6-A96D-40FAB617FD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DAD2F-5E6C-4E4C-896F-38E630DB65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53308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 -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large truck is parked next to some trees&#10;&#10;Description automatically generated with medium confidence">
            <a:extLst>
              <a:ext uri="{FF2B5EF4-FFF2-40B4-BE49-F238E27FC236}">
                <a16:creationId xmlns:a16="http://schemas.microsoft.com/office/drawing/2014/main" id="{5439F098-7C35-C072-365C-8018567293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12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CB06ED15-466F-80A6-E948-EA87E6B2E84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01A9661-341F-FE26-75B1-395910EB9AA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28919" y="414157"/>
            <a:ext cx="9227557" cy="427598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rgbClr val="F5A71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6F99D0E0-7E2C-301B-520B-CD0D5081E22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8919" y="1012793"/>
            <a:ext cx="9227557" cy="1126559"/>
          </a:xfrm>
        </p:spPr>
        <p:txBody>
          <a:bodyPr>
            <a:noAutofit/>
          </a:bodyPr>
          <a:lstStyle>
            <a:lvl1pPr marL="0" indent="0">
              <a:lnSpc>
                <a:spcPts val="3800"/>
              </a:lnSpc>
              <a:buNone/>
              <a:defRPr sz="5001" cap="all" baseline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</a:t>
            </a:r>
          </a:p>
          <a:p>
            <a:pPr lvl="0"/>
            <a:r>
              <a:rPr lang="en-US"/>
              <a:t>Dolor SIT Amet</a:t>
            </a:r>
          </a:p>
        </p:txBody>
      </p:sp>
    </p:spTree>
    <p:extLst>
      <p:ext uri="{BB962C8B-B14F-4D97-AF65-F5344CB8AC3E}">
        <p14:creationId xmlns:p14="http://schemas.microsoft.com/office/powerpoint/2010/main" val="338289765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 -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sky, outdoor, white, tarmac&#10;&#10;Description automatically generated">
            <a:extLst>
              <a:ext uri="{FF2B5EF4-FFF2-40B4-BE49-F238E27FC236}">
                <a16:creationId xmlns:a16="http://schemas.microsoft.com/office/drawing/2014/main" id="{61F7BBE7-C44F-29D7-04A8-4797A750F4C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12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CB06ED15-466F-80A6-E948-EA87E6B2E84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C613037B-3A0D-4A84-70E0-4FD2A5821EC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28919" y="414157"/>
            <a:ext cx="9227557" cy="427598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rgbClr val="F5A71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E486CB26-8F94-6BC8-E666-30917080EDD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8919" y="1012793"/>
            <a:ext cx="9227557" cy="1126559"/>
          </a:xfrm>
        </p:spPr>
        <p:txBody>
          <a:bodyPr>
            <a:noAutofit/>
          </a:bodyPr>
          <a:lstStyle>
            <a:lvl1pPr marL="0" indent="0">
              <a:lnSpc>
                <a:spcPts val="3800"/>
              </a:lnSpc>
              <a:buNone/>
              <a:defRPr sz="5001" cap="all" baseline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</a:t>
            </a:r>
          </a:p>
          <a:p>
            <a:pPr lvl="0"/>
            <a:r>
              <a:rPr lang="en-US"/>
              <a:t>Dolor SIT Amet</a:t>
            </a:r>
          </a:p>
        </p:txBody>
      </p:sp>
    </p:spTree>
    <p:extLst>
      <p:ext uri="{BB962C8B-B14F-4D97-AF65-F5344CB8AC3E}">
        <p14:creationId xmlns:p14="http://schemas.microsoft.com/office/powerpoint/2010/main" val="281249057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 -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sky, outdoor, tree&#10;&#10;Description automatically generated">
            <a:extLst>
              <a:ext uri="{FF2B5EF4-FFF2-40B4-BE49-F238E27FC236}">
                <a16:creationId xmlns:a16="http://schemas.microsoft.com/office/drawing/2014/main" id="{6CC99F62-A551-A198-B5E8-A789E6281D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12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CB06ED15-466F-80A6-E948-EA87E6B2E84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AE369F20-27D1-4920-CFFA-4DEB83346EA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28919" y="414157"/>
            <a:ext cx="9227557" cy="427598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rgbClr val="F5A71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49440783-C34A-9090-A6A9-7AD82B70195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8919" y="1012793"/>
            <a:ext cx="9227557" cy="1126559"/>
          </a:xfrm>
        </p:spPr>
        <p:txBody>
          <a:bodyPr>
            <a:noAutofit/>
          </a:bodyPr>
          <a:lstStyle>
            <a:lvl1pPr marL="0" indent="0">
              <a:lnSpc>
                <a:spcPts val="3800"/>
              </a:lnSpc>
              <a:buNone/>
              <a:defRPr sz="5001" cap="all" baseline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</a:t>
            </a:r>
          </a:p>
          <a:p>
            <a:pPr lvl="0"/>
            <a:r>
              <a:rPr lang="en-US"/>
              <a:t>Dolor SIT Amet</a:t>
            </a:r>
          </a:p>
        </p:txBody>
      </p:sp>
    </p:spTree>
    <p:extLst>
      <p:ext uri="{BB962C8B-B14F-4D97-AF65-F5344CB8AC3E}">
        <p14:creationId xmlns:p14="http://schemas.microsoft.com/office/powerpoint/2010/main" val="77043633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 -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truck, outdoor, transport&#10;&#10;Description automatically generated">
            <a:extLst>
              <a:ext uri="{FF2B5EF4-FFF2-40B4-BE49-F238E27FC236}">
                <a16:creationId xmlns:a16="http://schemas.microsoft.com/office/drawing/2014/main" id="{71C35D79-C5CE-FFD7-CB29-13B6D64EBF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12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CB06ED15-466F-80A6-E948-EA87E6B2E84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40F3DBAD-364B-F467-8ECA-3C50AC2E716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28919" y="414157"/>
            <a:ext cx="9227557" cy="427598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rgbClr val="F5A71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AFB5C981-5937-6E11-754F-209AA83F4A2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8919" y="1012793"/>
            <a:ext cx="9227557" cy="1126559"/>
          </a:xfrm>
        </p:spPr>
        <p:txBody>
          <a:bodyPr>
            <a:noAutofit/>
          </a:bodyPr>
          <a:lstStyle>
            <a:lvl1pPr marL="0" indent="0">
              <a:lnSpc>
                <a:spcPts val="3800"/>
              </a:lnSpc>
              <a:buNone/>
              <a:defRPr sz="5001" cap="all" baseline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</a:t>
            </a:r>
          </a:p>
          <a:p>
            <a:pPr lvl="0"/>
            <a:r>
              <a:rPr lang="en-US"/>
              <a:t>Dolor SIT Amet</a:t>
            </a:r>
          </a:p>
        </p:txBody>
      </p:sp>
    </p:spTree>
    <p:extLst>
      <p:ext uri="{BB962C8B-B14F-4D97-AF65-F5344CB8AC3E}">
        <p14:creationId xmlns:p14="http://schemas.microsoft.com/office/powerpoint/2010/main" val="323664657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 -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1C35D79-C5CE-FFD7-CB29-13B6D64EBF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12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CB06ED15-466F-80A6-E948-EA87E6B2E84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677734A0-AE9C-5B3D-972C-2349084FF6E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28919" y="414157"/>
            <a:ext cx="9227557" cy="427598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rgbClr val="F5A71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BDC6F17E-60EF-27C1-9418-D321AF1C5C0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8919" y="1012793"/>
            <a:ext cx="9227557" cy="1126559"/>
          </a:xfrm>
        </p:spPr>
        <p:txBody>
          <a:bodyPr>
            <a:noAutofit/>
          </a:bodyPr>
          <a:lstStyle>
            <a:lvl1pPr marL="0" indent="0">
              <a:lnSpc>
                <a:spcPts val="3800"/>
              </a:lnSpc>
              <a:buNone/>
              <a:defRPr sz="5001" cap="all" baseline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</a:t>
            </a:r>
          </a:p>
          <a:p>
            <a:pPr lvl="0"/>
            <a:r>
              <a:rPr lang="en-US"/>
              <a:t>Dolor SIT Amet</a:t>
            </a:r>
          </a:p>
        </p:txBody>
      </p:sp>
    </p:spTree>
    <p:extLst>
      <p:ext uri="{BB962C8B-B14F-4D97-AF65-F5344CB8AC3E}">
        <p14:creationId xmlns:p14="http://schemas.microsoft.com/office/powerpoint/2010/main" val="17879016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0BD7B48-98F4-0B46-9286-BE89392FBED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918700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2F24A8-452F-E24C-98A1-C2E860F390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/>
            </a:lvl1pPr>
          </a:lstStyle>
          <a:p>
            <a:fld id="{126B70F9-BA93-6D45-800B-1488032EBF16}" type="datetime3">
              <a:rPr lang="en-US" smtClean="0"/>
              <a:pPr/>
              <a:t>2 November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75A952-AD8D-BD41-A0DC-F8A63D591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7445E0-E0C0-3345-B4DC-734BD46966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A5B19-FE60-4448-883F-5766424B66D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D0CAD90-63B7-E041-9C1D-5F5DD3462F2E}"/>
              </a:ext>
            </a:extLst>
          </p:cNvPr>
          <p:cNvCxnSpPr/>
          <p:nvPr userDrawn="1"/>
        </p:nvCxnSpPr>
        <p:spPr>
          <a:xfrm>
            <a:off x="2046514" y="6445801"/>
            <a:ext cx="0" cy="26104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63669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 -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1C35D79-C5CE-FFD7-CB29-13B6D64EBF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12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CB06ED15-466F-80A6-E948-EA87E6B2E84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2C60DEE6-CB57-E2F9-4B53-3BEFF02328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28919" y="414157"/>
            <a:ext cx="9227557" cy="427598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rgbClr val="F5A71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5C59842C-5D71-4EB7-CF7D-022B9CF07F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8919" y="1012793"/>
            <a:ext cx="9227557" cy="1126559"/>
          </a:xfrm>
        </p:spPr>
        <p:txBody>
          <a:bodyPr>
            <a:noAutofit/>
          </a:bodyPr>
          <a:lstStyle>
            <a:lvl1pPr marL="0" indent="0">
              <a:lnSpc>
                <a:spcPts val="3800"/>
              </a:lnSpc>
              <a:buNone/>
              <a:defRPr sz="5001" cap="all" baseline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</a:t>
            </a:r>
          </a:p>
          <a:p>
            <a:pPr lvl="0"/>
            <a:r>
              <a:rPr lang="en-US"/>
              <a:t>Dolor SIT Amet</a:t>
            </a:r>
          </a:p>
        </p:txBody>
      </p:sp>
    </p:spTree>
    <p:extLst>
      <p:ext uri="{BB962C8B-B14F-4D97-AF65-F5344CB8AC3E}">
        <p14:creationId xmlns:p14="http://schemas.microsoft.com/office/powerpoint/2010/main" val="31143594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Blu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5632E8F-F4B4-BF7A-EC70-51070CE0FB66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1F2F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ECCA4C40-5947-70E4-C23E-D707BFC163E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0C19A65-AF58-50D2-4F06-104F402A3DD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65094" y="2328880"/>
            <a:ext cx="8489577" cy="427598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5A71E"/>
                </a:solidFill>
              </a:defRPr>
            </a:lvl1pPr>
          </a:lstStyle>
          <a:p>
            <a:pPr lvl="0"/>
            <a:r>
              <a:rPr lang="en-US"/>
              <a:t>Lorem Ipsum Dolor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88D789E-EC48-5E07-7B69-1BF4EEA07F7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65094" y="2847015"/>
            <a:ext cx="8490045" cy="1130300"/>
          </a:xfrm>
        </p:spPr>
        <p:txBody>
          <a:bodyPr>
            <a:noAutofit/>
          </a:bodyPr>
          <a:lstStyle>
            <a:lvl1pPr marL="0" indent="0">
              <a:lnSpc>
                <a:spcPts val="4500"/>
              </a:lnSpc>
              <a:buNone/>
              <a:defRPr sz="5001" cap="all" baseline="0">
                <a:solidFill>
                  <a:schemeClr val="bg1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en-US"/>
              <a:t>Lorem Ipsum </a:t>
            </a:r>
            <a:br>
              <a:rPr lang="en-US"/>
            </a:br>
            <a:r>
              <a:rPr lang="en-US"/>
              <a:t>Dolor Sit Amet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16AC546-F64F-5A42-3C36-1C44F8EB7DE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65094" y="4175297"/>
            <a:ext cx="8490045" cy="33631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0A9594"/>
                </a:solidFill>
              </a:defRPr>
            </a:lvl1pPr>
          </a:lstStyle>
          <a:p>
            <a:pPr lvl="0"/>
            <a:r>
              <a:rPr lang="en-US"/>
              <a:t>Lorem Ipsum Dolor Sit Amet</a:t>
            </a:r>
          </a:p>
        </p:txBody>
      </p:sp>
    </p:spTree>
    <p:extLst>
      <p:ext uri="{BB962C8B-B14F-4D97-AF65-F5344CB8AC3E}">
        <p14:creationId xmlns:p14="http://schemas.microsoft.com/office/powerpoint/2010/main" val="148227950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Yellow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5632E8F-F4B4-BF7A-EC70-51070CE0FB66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F5A7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528DEDDA-9345-3BC7-8D95-37F6B864396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3C233EF4-6C60-28D6-E705-6C2C344887C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65094" y="2328880"/>
            <a:ext cx="8489577" cy="427598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0A9594"/>
                </a:solidFill>
              </a:defRPr>
            </a:lvl1pPr>
          </a:lstStyle>
          <a:p>
            <a:pPr lvl="0"/>
            <a:r>
              <a:rPr lang="en-US"/>
              <a:t>Lorem Ipsum Dolor</a:t>
            </a:r>
          </a:p>
        </p:txBody>
      </p:sp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67D85DB8-F200-6455-1C9D-95AC7D62EBD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65094" y="2847015"/>
            <a:ext cx="8490045" cy="1130300"/>
          </a:xfrm>
        </p:spPr>
        <p:txBody>
          <a:bodyPr>
            <a:noAutofit/>
          </a:bodyPr>
          <a:lstStyle>
            <a:lvl1pPr marL="0" indent="0">
              <a:lnSpc>
                <a:spcPts val="4500"/>
              </a:lnSpc>
              <a:buNone/>
              <a:defRPr sz="5001" cap="all" baseline="0">
                <a:solidFill>
                  <a:srgbClr val="1F2F39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en-US"/>
              <a:t>Lorem Ipsum </a:t>
            </a:r>
            <a:br>
              <a:rPr lang="en-US"/>
            </a:br>
            <a:r>
              <a:rPr lang="en-US"/>
              <a:t>Dolor Sit Amet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93DBD2A7-204A-1183-3BDB-712C0D2AAB9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65094" y="4175297"/>
            <a:ext cx="8490045" cy="33631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Lorem Ipsum Dolor Sit Amet</a:t>
            </a:r>
          </a:p>
        </p:txBody>
      </p:sp>
    </p:spTree>
    <p:extLst>
      <p:ext uri="{BB962C8B-B14F-4D97-AF65-F5344CB8AC3E}">
        <p14:creationId xmlns:p14="http://schemas.microsoft.com/office/powerpoint/2010/main" val="282762737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Teal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5632E8F-F4B4-BF7A-EC70-51070CE0FB66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A9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59FCCCE2-DF7D-B636-ADC6-4596275E019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412900CB-8E6C-4B20-BF3E-FF7E533A19B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65094" y="2328880"/>
            <a:ext cx="8489577" cy="427598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5A71E"/>
                </a:solidFill>
              </a:defRPr>
            </a:lvl1pPr>
          </a:lstStyle>
          <a:p>
            <a:pPr lvl="0"/>
            <a:r>
              <a:rPr lang="en-US"/>
              <a:t>Lorem Ipsum Dolor</a:t>
            </a:r>
          </a:p>
        </p:txBody>
      </p:sp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B547F6E8-E19C-16CD-E0B2-3F8C917488E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65094" y="2847015"/>
            <a:ext cx="8490045" cy="1130300"/>
          </a:xfrm>
        </p:spPr>
        <p:txBody>
          <a:bodyPr>
            <a:noAutofit/>
          </a:bodyPr>
          <a:lstStyle>
            <a:lvl1pPr marL="0" indent="0">
              <a:lnSpc>
                <a:spcPts val="4500"/>
              </a:lnSpc>
              <a:buNone/>
              <a:defRPr sz="5001" cap="all" baseline="0">
                <a:solidFill>
                  <a:schemeClr val="bg1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en-US"/>
              <a:t>Lorem Ipsum </a:t>
            </a:r>
            <a:br>
              <a:rPr lang="en-US"/>
            </a:br>
            <a:r>
              <a:rPr lang="en-US"/>
              <a:t>Dolor Sit Amet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AD6852FE-59B2-8658-B010-9D81EE4FA22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65094" y="4175297"/>
            <a:ext cx="8490045" cy="33631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1F2F39"/>
                </a:solidFill>
              </a:defRPr>
            </a:lvl1pPr>
          </a:lstStyle>
          <a:p>
            <a:pPr lvl="0"/>
            <a:r>
              <a:rPr lang="en-US"/>
              <a:t>Lorem Ipsum Dolor Sit Amet</a:t>
            </a:r>
          </a:p>
        </p:txBody>
      </p:sp>
    </p:spTree>
    <p:extLst>
      <p:ext uri="{BB962C8B-B14F-4D97-AF65-F5344CB8AC3E}">
        <p14:creationId xmlns:p14="http://schemas.microsoft.com/office/powerpoint/2010/main" val="98807502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Whit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5632E8F-F4B4-BF7A-EC70-51070CE0FB66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7529E30-9FB9-67F7-33FD-33AF90032B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1999" cy="6857999"/>
          </a:xfrm>
          <a:prstGeom prst="rect">
            <a:avLst/>
          </a:prstGeom>
        </p:spPr>
      </p:pic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189E4EF1-8346-5CA8-5F5B-0355F6E718B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65094" y="2328880"/>
            <a:ext cx="8489577" cy="427598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5A71E"/>
                </a:solidFill>
              </a:defRPr>
            </a:lvl1pPr>
          </a:lstStyle>
          <a:p>
            <a:pPr lvl="0"/>
            <a:r>
              <a:rPr lang="en-US"/>
              <a:t>Lorem Ipsum Dolor</a:t>
            </a:r>
          </a:p>
        </p:txBody>
      </p:sp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9A5BED15-7F06-2C0B-6DEF-A0ED713DE3D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65094" y="2847015"/>
            <a:ext cx="8490045" cy="1130300"/>
          </a:xfrm>
        </p:spPr>
        <p:txBody>
          <a:bodyPr>
            <a:noAutofit/>
          </a:bodyPr>
          <a:lstStyle>
            <a:lvl1pPr marL="0" indent="0">
              <a:lnSpc>
                <a:spcPts val="4500"/>
              </a:lnSpc>
              <a:buNone/>
              <a:defRPr sz="5001" cap="all" baseline="0">
                <a:solidFill>
                  <a:srgbClr val="1F2F39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en-US"/>
              <a:t>Lorem Ipsum </a:t>
            </a:r>
            <a:br>
              <a:rPr lang="en-US"/>
            </a:br>
            <a:r>
              <a:rPr lang="en-US"/>
              <a:t>Dolor Sit Amet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292C2EC3-67B0-B7ED-D17C-BB57A4F515F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65094" y="4175297"/>
            <a:ext cx="8490045" cy="33631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0A9594"/>
                </a:solidFill>
              </a:defRPr>
            </a:lvl1pPr>
          </a:lstStyle>
          <a:p>
            <a:pPr lvl="0"/>
            <a:r>
              <a:rPr lang="en-US"/>
              <a:t>Lorem Ipsum Dolor Sit Amet</a:t>
            </a:r>
          </a:p>
        </p:txBody>
      </p:sp>
    </p:spTree>
    <p:extLst>
      <p:ext uri="{BB962C8B-B14F-4D97-AF65-F5344CB8AC3E}">
        <p14:creationId xmlns:p14="http://schemas.microsoft.com/office/powerpoint/2010/main" val="19700521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Blu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5632E8F-F4B4-BF7A-EC70-51070CE0FB66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1F2F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ECCA4C40-5947-70E4-C23E-D707BFC163E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53A86A-88AF-32B9-4E45-9D2D33224F3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597" y="6459076"/>
            <a:ext cx="861519" cy="182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6003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Yellow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5632E8F-F4B4-BF7A-EC70-51070CE0FB66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F5A7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528DEDDA-9345-3BC7-8D95-37F6B864396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pic>
        <p:nvPicPr>
          <p:cNvPr id="4" name="Picture 3" descr="Icon&#10;&#10;Description automatically generated with low confidence">
            <a:extLst>
              <a:ext uri="{FF2B5EF4-FFF2-40B4-BE49-F238E27FC236}">
                <a16:creationId xmlns:a16="http://schemas.microsoft.com/office/drawing/2014/main" id="{5B0F475C-9CA0-5A94-1258-6E2AE5A7A4B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4597" y="6459075"/>
            <a:ext cx="861519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18370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Teal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5632E8F-F4B4-BF7A-EC70-51070CE0FB66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A9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59FCCCE2-DF7D-B636-ADC6-4596275E019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F414BFC-2391-D562-1F1E-F387E11B77F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597" y="6459076"/>
            <a:ext cx="861519" cy="182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61717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Whit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5632E8F-F4B4-BF7A-EC70-51070CE0FB66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7529E30-9FB9-67F7-33FD-33AF90032B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1999" cy="6857999"/>
          </a:xfrm>
          <a:prstGeom prst="rect">
            <a:avLst/>
          </a:prstGeom>
        </p:spPr>
      </p:pic>
      <p:pic>
        <p:nvPicPr>
          <p:cNvPr id="4" name="Picture 3" descr="Icon&#10;&#10;Description automatically generated with low confidence">
            <a:extLst>
              <a:ext uri="{FF2B5EF4-FFF2-40B4-BE49-F238E27FC236}">
                <a16:creationId xmlns:a16="http://schemas.microsoft.com/office/drawing/2014/main" id="{5A78DDA6-29CB-1723-DC77-77A5CC74828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4597" y="6459075"/>
            <a:ext cx="861519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55883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Division Footer Yellow - Whit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5632E8F-F4B4-BF7A-EC70-51070CE0FB66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7529E30-9FB9-67F7-33FD-33AF90032B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1999" cy="685799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7289104-ACC2-38FD-5DFC-1EC801724338}"/>
              </a:ext>
            </a:extLst>
          </p:cNvPr>
          <p:cNvSpPr/>
          <p:nvPr userDrawn="1"/>
        </p:nvSpPr>
        <p:spPr>
          <a:xfrm>
            <a:off x="0" y="6812280"/>
            <a:ext cx="12188952" cy="45720"/>
          </a:xfrm>
          <a:prstGeom prst="rect">
            <a:avLst/>
          </a:prstGeom>
          <a:solidFill>
            <a:srgbClr val="F5A7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6218F96-08CA-E366-59FE-75E4D673500C}"/>
              </a:ext>
            </a:extLst>
          </p:cNvPr>
          <p:cNvSpPr/>
          <p:nvPr userDrawn="1"/>
        </p:nvSpPr>
        <p:spPr>
          <a:xfrm>
            <a:off x="0" y="6492240"/>
            <a:ext cx="2743200" cy="365760"/>
          </a:xfrm>
          <a:prstGeom prst="rect">
            <a:avLst/>
          </a:prstGeom>
          <a:solidFill>
            <a:srgbClr val="F5A7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51F9DC7-B653-F19C-F5AA-B225F5BED79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-3046" y="6553905"/>
            <a:ext cx="2743200" cy="267000"/>
          </a:xfrm>
        </p:spPr>
        <p:txBody>
          <a:bodyPr>
            <a:no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Division Title</a:t>
            </a:r>
          </a:p>
        </p:txBody>
      </p:sp>
      <p:pic>
        <p:nvPicPr>
          <p:cNvPr id="9" name="Picture 8" descr="Icon&#10;&#10;Description automatically generated with low confidence">
            <a:extLst>
              <a:ext uri="{FF2B5EF4-FFF2-40B4-BE49-F238E27FC236}">
                <a16:creationId xmlns:a16="http://schemas.microsoft.com/office/drawing/2014/main" id="{FDD064B9-1323-D58B-B4F4-1677C39DE39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4597" y="6459075"/>
            <a:ext cx="861519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688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- Whit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5632E8F-F4B4-BF7A-EC70-51070CE0FB66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7529E30-9FB9-67F7-33FD-33AF90032B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189E4EF1-8346-5CA8-5F5B-0355F6E718B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65093" y="2328880"/>
            <a:ext cx="8489577" cy="427598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5A71E"/>
                </a:solidFill>
              </a:defRPr>
            </a:lvl1pPr>
          </a:lstStyle>
          <a:p>
            <a:pPr lvl="0"/>
            <a:r>
              <a:rPr lang="en-US"/>
              <a:t>Lorem Ipsum Dolor</a:t>
            </a:r>
          </a:p>
        </p:txBody>
      </p:sp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9A5BED15-7F06-2C0B-6DEF-A0ED713DE3D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65093" y="2847014"/>
            <a:ext cx="8490045" cy="1130300"/>
          </a:xfrm>
        </p:spPr>
        <p:txBody>
          <a:bodyPr>
            <a:noAutofit/>
          </a:bodyPr>
          <a:lstStyle>
            <a:lvl1pPr marL="0" indent="0">
              <a:lnSpc>
                <a:spcPts val="4500"/>
              </a:lnSpc>
              <a:buNone/>
              <a:defRPr sz="5000" cap="all" baseline="0">
                <a:solidFill>
                  <a:srgbClr val="1F2F39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en-US"/>
              <a:t>Lorem Ipsum </a:t>
            </a:r>
            <a:br>
              <a:rPr lang="en-US"/>
            </a:br>
            <a:r>
              <a:rPr lang="en-US"/>
              <a:t>Dolor Sit Amet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292C2EC3-67B0-B7ED-D17C-BB57A4F515F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65093" y="4175297"/>
            <a:ext cx="8490045" cy="33631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0A9594"/>
                </a:solidFill>
              </a:defRPr>
            </a:lvl1pPr>
          </a:lstStyle>
          <a:p>
            <a:pPr lvl="0"/>
            <a:r>
              <a:rPr lang="en-US"/>
              <a:t>Lorem Ipsum Dolor Sit Amet</a:t>
            </a:r>
          </a:p>
        </p:txBody>
      </p:sp>
    </p:spTree>
    <p:extLst>
      <p:ext uri="{BB962C8B-B14F-4D97-AF65-F5344CB8AC3E}">
        <p14:creationId xmlns:p14="http://schemas.microsoft.com/office/powerpoint/2010/main" val="226801190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Division Footer Teal - Whit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5632E8F-F4B4-BF7A-EC70-51070CE0FB66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7529E30-9FB9-67F7-33FD-33AF90032B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1999" cy="685799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7289104-ACC2-38FD-5DFC-1EC801724338}"/>
              </a:ext>
            </a:extLst>
          </p:cNvPr>
          <p:cNvSpPr/>
          <p:nvPr userDrawn="1"/>
        </p:nvSpPr>
        <p:spPr>
          <a:xfrm>
            <a:off x="0" y="6812280"/>
            <a:ext cx="12188952" cy="45720"/>
          </a:xfrm>
          <a:prstGeom prst="rect">
            <a:avLst/>
          </a:prstGeom>
          <a:solidFill>
            <a:srgbClr val="0A9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6218F96-08CA-E366-59FE-75E4D673500C}"/>
              </a:ext>
            </a:extLst>
          </p:cNvPr>
          <p:cNvSpPr/>
          <p:nvPr userDrawn="1"/>
        </p:nvSpPr>
        <p:spPr>
          <a:xfrm>
            <a:off x="0" y="6492240"/>
            <a:ext cx="2743200" cy="365760"/>
          </a:xfrm>
          <a:prstGeom prst="rect">
            <a:avLst/>
          </a:prstGeom>
          <a:solidFill>
            <a:srgbClr val="0A9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51F9DC7-B653-F19C-F5AA-B225F5BED79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-3046" y="6553905"/>
            <a:ext cx="2743200" cy="267000"/>
          </a:xfrm>
        </p:spPr>
        <p:txBody>
          <a:bodyPr>
            <a:no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Division Title</a:t>
            </a:r>
          </a:p>
        </p:txBody>
      </p:sp>
      <p:pic>
        <p:nvPicPr>
          <p:cNvPr id="9" name="Picture 8" descr="Icon&#10;&#10;Description automatically generated with low confidence">
            <a:extLst>
              <a:ext uri="{FF2B5EF4-FFF2-40B4-BE49-F238E27FC236}">
                <a16:creationId xmlns:a16="http://schemas.microsoft.com/office/drawing/2014/main" id="{8723F58F-C9D6-26A6-9939-5AC03E8BAD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4597" y="6459075"/>
            <a:ext cx="861519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10521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35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6719B58-F258-4CA4-AC11-A9AD89E444D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485900"/>
            <a:ext cx="12192000" cy="53721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81F6DAE-37E7-4FAA-BB8A-604DB4D31D8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2893" y="322386"/>
            <a:ext cx="2739643" cy="1369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93801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 Page -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5439F098-7C35-C072-365C-8018567293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B06ED15-466F-80A6-E948-EA87E6B2E84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01A9661-341F-FE26-75B1-395910EB9AA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28919" y="414157"/>
            <a:ext cx="9227557" cy="427598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rgbClr val="F5A71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6F99D0E0-7E2C-301B-520B-CD0D5081E22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8919" y="1012793"/>
            <a:ext cx="9227557" cy="1126559"/>
          </a:xfrm>
        </p:spPr>
        <p:txBody>
          <a:bodyPr>
            <a:noAutofit/>
          </a:bodyPr>
          <a:lstStyle>
            <a:lvl1pPr marL="0" indent="0">
              <a:lnSpc>
                <a:spcPts val="3800"/>
              </a:lnSpc>
              <a:buNone/>
              <a:defRPr sz="5001" cap="all" baseline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</a:t>
            </a:r>
          </a:p>
          <a:p>
            <a:pPr lvl="0"/>
            <a:r>
              <a:rPr lang="en-US"/>
              <a:t>Dolor SIT Amet</a:t>
            </a:r>
          </a:p>
        </p:txBody>
      </p:sp>
    </p:spTree>
    <p:extLst>
      <p:ext uri="{BB962C8B-B14F-4D97-AF65-F5344CB8AC3E}">
        <p14:creationId xmlns:p14="http://schemas.microsoft.com/office/powerpoint/2010/main" val="418230756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 Page -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1F7BBE7-C44F-29D7-04A8-4797A750F4C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B06ED15-466F-80A6-E948-EA87E6B2E84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C613037B-3A0D-4A84-70E0-4FD2A5821EC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28919" y="414157"/>
            <a:ext cx="9227557" cy="427598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rgbClr val="F5A71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E486CB26-8F94-6BC8-E666-30917080EDD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8919" y="1012793"/>
            <a:ext cx="9227557" cy="1126559"/>
          </a:xfrm>
        </p:spPr>
        <p:txBody>
          <a:bodyPr>
            <a:noAutofit/>
          </a:bodyPr>
          <a:lstStyle>
            <a:lvl1pPr marL="0" indent="0">
              <a:lnSpc>
                <a:spcPts val="3800"/>
              </a:lnSpc>
              <a:buNone/>
              <a:defRPr sz="5001" cap="all" baseline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</a:t>
            </a:r>
          </a:p>
          <a:p>
            <a:pPr lvl="0"/>
            <a:r>
              <a:rPr lang="en-US"/>
              <a:t>Dolor SIT Amet</a:t>
            </a:r>
          </a:p>
        </p:txBody>
      </p:sp>
    </p:spTree>
    <p:extLst>
      <p:ext uri="{BB962C8B-B14F-4D97-AF65-F5344CB8AC3E}">
        <p14:creationId xmlns:p14="http://schemas.microsoft.com/office/powerpoint/2010/main" val="111480199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 Page -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CC99F62-A551-A198-B5E8-A789E6281D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B06ED15-466F-80A6-E948-EA87E6B2E84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AE369F20-27D1-4920-CFFA-4DEB83346EA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28919" y="414157"/>
            <a:ext cx="9227557" cy="427598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rgbClr val="F5A71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49440783-C34A-9090-A6A9-7AD82B70195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8919" y="1012793"/>
            <a:ext cx="9227557" cy="1126559"/>
          </a:xfrm>
        </p:spPr>
        <p:txBody>
          <a:bodyPr>
            <a:noAutofit/>
          </a:bodyPr>
          <a:lstStyle>
            <a:lvl1pPr marL="0" indent="0">
              <a:lnSpc>
                <a:spcPts val="3800"/>
              </a:lnSpc>
              <a:buNone/>
              <a:defRPr sz="5001" cap="all" baseline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</a:t>
            </a:r>
          </a:p>
          <a:p>
            <a:pPr lvl="0"/>
            <a:r>
              <a:rPr lang="en-US"/>
              <a:t>Dolor SIT Amet</a:t>
            </a:r>
          </a:p>
        </p:txBody>
      </p:sp>
    </p:spTree>
    <p:extLst>
      <p:ext uri="{BB962C8B-B14F-4D97-AF65-F5344CB8AC3E}">
        <p14:creationId xmlns:p14="http://schemas.microsoft.com/office/powerpoint/2010/main" val="91611555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 Page -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1C35D79-C5CE-FFD7-CB29-13B6D64EBF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B06ED15-466F-80A6-E948-EA87E6B2E84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40F3DBAD-364B-F467-8ECA-3C50AC2E716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28919" y="414157"/>
            <a:ext cx="9227557" cy="427598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rgbClr val="F5A71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AFB5C981-5937-6E11-754F-209AA83F4A2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8919" y="1012793"/>
            <a:ext cx="9227557" cy="1126559"/>
          </a:xfrm>
        </p:spPr>
        <p:txBody>
          <a:bodyPr>
            <a:noAutofit/>
          </a:bodyPr>
          <a:lstStyle>
            <a:lvl1pPr marL="0" indent="0">
              <a:lnSpc>
                <a:spcPts val="3800"/>
              </a:lnSpc>
              <a:buNone/>
              <a:defRPr sz="5001" cap="all" baseline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</a:t>
            </a:r>
          </a:p>
          <a:p>
            <a:pPr lvl="0"/>
            <a:r>
              <a:rPr lang="en-US"/>
              <a:t>Dolor SIT Amet</a:t>
            </a:r>
          </a:p>
        </p:txBody>
      </p:sp>
    </p:spTree>
    <p:extLst>
      <p:ext uri="{BB962C8B-B14F-4D97-AF65-F5344CB8AC3E}">
        <p14:creationId xmlns:p14="http://schemas.microsoft.com/office/powerpoint/2010/main" val="209162504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 Page -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1C35D79-C5CE-FFD7-CB29-13B6D64EBF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B06ED15-466F-80A6-E948-EA87E6B2E84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677734A0-AE9C-5B3D-972C-2349084FF6E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28919" y="414157"/>
            <a:ext cx="9227557" cy="427598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rgbClr val="F5A71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BDC6F17E-60EF-27C1-9418-D321AF1C5C0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8919" y="1012793"/>
            <a:ext cx="9227557" cy="1126559"/>
          </a:xfrm>
        </p:spPr>
        <p:txBody>
          <a:bodyPr>
            <a:noAutofit/>
          </a:bodyPr>
          <a:lstStyle>
            <a:lvl1pPr marL="0" indent="0">
              <a:lnSpc>
                <a:spcPts val="3800"/>
              </a:lnSpc>
              <a:buNone/>
              <a:defRPr sz="5001" cap="all" baseline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</a:t>
            </a:r>
          </a:p>
          <a:p>
            <a:pPr lvl="0"/>
            <a:r>
              <a:rPr lang="en-US"/>
              <a:t>Dolor SIT Amet</a:t>
            </a:r>
          </a:p>
        </p:txBody>
      </p:sp>
    </p:spTree>
    <p:extLst>
      <p:ext uri="{BB962C8B-B14F-4D97-AF65-F5344CB8AC3E}">
        <p14:creationId xmlns:p14="http://schemas.microsoft.com/office/powerpoint/2010/main" val="306004150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 Page -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1C35D79-C5CE-FFD7-CB29-13B6D64EBF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B06ED15-466F-80A6-E948-EA87E6B2E84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2C60DEE6-CB57-E2F9-4B53-3BEFF02328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28919" y="414157"/>
            <a:ext cx="9227557" cy="427598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rgbClr val="F5A71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5C59842C-5D71-4EB7-CF7D-022B9CF07F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8919" y="1012793"/>
            <a:ext cx="9227557" cy="1126559"/>
          </a:xfrm>
        </p:spPr>
        <p:txBody>
          <a:bodyPr>
            <a:noAutofit/>
          </a:bodyPr>
          <a:lstStyle>
            <a:lvl1pPr marL="0" indent="0">
              <a:lnSpc>
                <a:spcPts val="3800"/>
              </a:lnSpc>
              <a:buNone/>
              <a:defRPr sz="5001" cap="all" baseline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</a:t>
            </a:r>
          </a:p>
          <a:p>
            <a:pPr lvl="0"/>
            <a:r>
              <a:rPr lang="en-US"/>
              <a:t>Dolor SIT Amet</a:t>
            </a:r>
          </a:p>
        </p:txBody>
      </p:sp>
    </p:spTree>
    <p:extLst>
      <p:ext uri="{BB962C8B-B14F-4D97-AF65-F5344CB8AC3E}">
        <p14:creationId xmlns:p14="http://schemas.microsoft.com/office/powerpoint/2010/main" val="323516717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- Blu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5632E8F-F4B4-BF7A-EC70-51070CE0FB66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1F2F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ECCA4C40-5947-70E4-C23E-D707BFC163E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0C19A65-AF58-50D2-4F06-104F402A3DD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65094" y="2328880"/>
            <a:ext cx="8489577" cy="427598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5A71E"/>
                </a:solidFill>
              </a:defRPr>
            </a:lvl1pPr>
          </a:lstStyle>
          <a:p>
            <a:pPr lvl="0"/>
            <a:r>
              <a:rPr lang="en-US"/>
              <a:t>Lorem Ipsum Dolor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88D789E-EC48-5E07-7B69-1BF4EEA07F7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65094" y="2847015"/>
            <a:ext cx="8490045" cy="1130300"/>
          </a:xfrm>
        </p:spPr>
        <p:txBody>
          <a:bodyPr>
            <a:noAutofit/>
          </a:bodyPr>
          <a:lstStyle>
            <a:lvl1pPr marL="0" indent="0">
              <a:lnSpc>
                <a:spcPts val="4500"/>
              </a:lnSpc>
              <a:buNone/>
              <a:defRPr sz="5001" cap="all" baseline="0">
                <a:solidFill>
                  <a:schemeClr val="bg1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en-US"/>
              <a:t>Lorem Ipsum </a:t>
            </a:r>
            <a:br>
              <a:rPr lang="en-US"/>
            </a:br>
            <a:r>
              <a:rPr lang="en-US"/>
              <a:t>Dolor Sit Amet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16AC546-F64F-5A42-3C36-1C44F8EB7DE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65094" y="4175297"/>
            <a:ext cx="8490045" cy="33631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0A9594"/>
                </a:solidFill>
              </a:defRPr>
            </a:lvl1pPr>
          </a:lstStyle>
          <a:p>
            <a:pPr lvl="0"/>
            <a:r>
              <a:rPr lang="en-US"/>
              <a:t>Lorem Ipsum Dolor Sit Amet</a:t>
            </a:r>
          </a:p>
        </p:txBody>
      </p:sp>
    </p:spTree>
    <p:extLst>
      <p:ext uri="{BB962C8B-B14F-4D97-AF65-F5344CB8AC3E}">
        <p14:creationId xmlns:p14="http://schemas.microsoft.com/office/powerpoint/2010/main" val="423939325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- Yellow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5632E8F-F4B4-BF7A-EC70-51070CE0FB66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F5A7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528DEDDA-9345-3BC7-8D95-37F6B864396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3C233EF4-6C60-28D6-E705-6C2C344887C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65094" y="2328880"/>
            <a:ext cx="8489577" cy="427598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0A9594"/>
                </a:solidFill>
              </a:defRPr>
            </a:lvl1pPr>
          </a:lstStyle>
          <a:p>
            <a:pPr lvl="0"/>
            <a:r>
              <a:rPr lang="en-US"/>
              <a:t>Lorem Ipsum Dolor</a:t>
            </a:r>
          </a:p>
        </p:txBody>
      </p:sp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67D85DB8-F200-6455-1C9D-95AC7D62EBD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65094" y="2847015"/>
            <a:ext cx="8490045" cy="1130300"/>
          </a:xfrm>
        </p:spPr>
        <p:txBody>
          <a:bodyPr>
            <a:noAutofit/>
          </a:bodyPr>
          <a:lstStyle>
            <a:lvl1pPr marL="0" indent="0">
              <a:lnSpc>
                <a:spcPts val="4500"/>
              </a:lnSpc>
              <a:buNone/>
              <a:defRPr sz="5001" cap="all" baseline="0">
                <a:solidFill>
                  <a:srgbClr val="1F2F39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en-US"/>
              <a:t>Lorem Ipsum </a:t>
            </a:r>
            <a:br>
              <a:rPr lang="en-US"/>
            </a:br>
            <a:r>
              <a:rPr lang="en-US"/>
              <a:t>Dolor Sit Amet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93DBD2A7-204A-1183-3BDB-712C0D2AAB9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65094" y="4175297"/>
            <a:ext cx="8490045" cy="33631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Lorem Ipsum Dolor Sit Amet</a:t>
            </a:r>
          </a:p>
        </p:txBody>
      </p:sp>
    </p:spTree>
    <p:extLst>
      <p:ext uri="{BB962C8B-B14F-4D97-AF65-F5344CB8AC3E}">
        <p14:creationId xmlns:p14="http://schemas.microsoft.com/office/powerpoint/2010/main" val="56881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ontent - Blu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5632E8F-F4B4-BF7A-EC70-51070CE0FB66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1F2F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ECCA4C40-5947-70E4-C23E-D707BFC163E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41209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- Teal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5632E8F-F4B4-BF7A-EC70-51070CE0FB66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A9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59FCCCE2-DF7D-B636-ADC6-4596275E019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412900CB-8E6C-4B20-BF3E-FF7E533A19B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65094" y="2328880"/>
            <a:ext cx="8489577" cy="427598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5A71E"/>
                </a:solidFill>
              </a:defRPr>
            </a:lvl1pPr>
          </a:lstStyle>
          <a:p>
            <a:pPr lvl="0"/>
            <a:r>
              <a:rPr lang="en-US"/>
              <a:t>Lorem Ipsum Dolor</a:t>
            </a:r>
          </a:p>
        </p:txBody>
      </p:sp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B547F6E8-E19C-16CD-E0B2-3F8C917488E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65094" y="2847015"/>
            <a:ext cx="8490045" cy="1130300"/>
          </a:xfrm>
        </p:spPr>
        <p:txBody>
          <a:bodyPr>
            <a:noAutofit/>
          </a:bodyPr>
          <a:lstStyle>
            <a:lvl1pPr marL="0" indent="0">
              <a:lnSpc>
                <a:spcPts val="4500"/>
              </a:lnSpc>
              <a:buNone/>
              <a:defRPr sz="5001" cap="all" baseline="0">
                <a:solidFill>
                  <a:schemeClr val="bg1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en-US"/>
              <a:t>Lorem Ipsum </a:t>
            </a:r>
            <a:br>
              <a:rPr lang="en-US"/>
            </a:br>
            <a:r>
              <a:rPr lang="en-US"/>
              <a:t>Dolor Sit Amet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AD6852FE-59B2-8658-B010-9D81EE4FA22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65094" y="4175297"/>
            <a:ext cx="8490045" cy="33631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1F2F39"/>
                </a:solidFill>
              </a:defRPr>
            </a:lvl1pPr>
          </a:lstStyle>
          <a:p>
            <a:pPr lvl="0"/>
            <a:r>
              <a:rPr lang="en-US"/>
              <a:t>Lorem Ipsum Dolor Sit Amet</a:t>
            </a:r>
          </a:p>
        </p:txBody>
      </p:sp>
    </p:spTree>
    <p:extLst>
      <p:ext uri="{BB962C8B-B14F-4D97-AF65-F5344CB8AC3E}">
        <p14:creationId xmlns:p14="http://schemas.microsoft.com/office/powerpoint/2010/main" val="365539984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- Whit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5632E8F-F4B4-BF7A-EC70-51070CE0FB66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7529E30-9FB9-67F7-33FD-33AF90032B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1999" cy="6857999"/>
          </a:xfrm>
          <a:prstGeom prst="rect">
            <a:avLst/>
          </a:prstGeom>
        </p:spPr>
      </p:pic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189E4EF1-8346-5CA8-5F5B-0355F6E718B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65094" y="2328880"/>
            <a:ext cx="8489577" cy="427598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5A71E"/>
                </a:solidFill>
              </a:defRPr>
            </a:lvl1pPr>
          </a:lstStyle>
          <a:p>
            <a:pPr lvl="0"/>
            <a:r>
              <a:rPr lang="en-US"/>
              <a:t>Lorem Ipsum Dolor</a:t>
            </a:r>
          </a:p>
        </p:txBody>
      </p:sp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9A5BED15-7F06-2C0B-6DEF-A0ED713DE3D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65094" y="2847015"/>
            <a:ext cx="8490045" cy="1130300"/>
          </a:xfrm>
        </p:spPr>
        <p:txBody>
          <a:bodyPr>
            <a:noAutofit/>
          </a:bodyPr>
          <a:lstStyle>
            <a:lvl1pPr marL="0" indent="0">
              <a:lnSpc>
                <a:spcPts val="4500"/>
              </a:lnSpc>
              <a:buNone/>
              <a:defRPr sz="5001" cap="all" baseline="0">
                <a:solidFill>
                  <a:srgbClr val="1F2F39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en-US"/>
              <a:t>Lorem Ipsum </a:t>
            </a:r>
            <a:br>
              <a:rPr lang="en-US"/>
            </a:br>
            <a:r>
              <a:rPr lang="en-US"/>
              <a:t>Dolor Sit Amet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292C2EC3-67B0-B7ED-D17C-BB57A4F515F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65094" y="4175297"/>
            <a:ext cx="8490045" cy="33631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0A9594"/>
                </a:solidFill>
              </a:defRPr>
            </a:lvl1pPr>
          </a:lstStyle>
          <a:p>
            <a:pPr lvl="0"/>
            <a:r>
              <a:rPr lang="en-US"/>
              <a:t>Lorem Ipsum Dolor Sit Amet</a:t>
            </a:r>
          </a:p>
        </p:txBody>
      </p:sp>
    </p:spTree>
    <p:extLst>
      <p:ext uri="{BB962C8B-B14F-4D97-AF65-F5344CB8AC3E}">
        <p14:creationId xmlns:p14="http://schemas.microsoft.com/office/powerpoint/2010/main" val="16178162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- Blu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5632E8F-F4B4-BF7A-EC70-51070CE0FB66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1F2F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ECCA4C40-5947-70E4-C23E-D707BFC163E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53A86A-88AF-32B9-4E45-9D2D33224F3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597" y="6459076"/>
            <a:ext cx="861519" cy="182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08044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- Yellow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5632E8F-F4B4-BF7A-EC70-51070CE0FB66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F5A7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528DEDDA-9345-3BC7-8D95-37F6B864396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pic>
        <p:nvPicPr>
          <p:cNvPr id="4" name="Picture 3" descr="Icon&#10;&#10;Description automatically generated with low confidence">
            <a:extLst>
              <a:ext uri="{FF2B5EF4-FFF2-40B4-BE49-F238E27FC236}">
                <a16:creationId xmlns:a16="http://schemas.microsoft.com/office/drawing/2014/main" id="{5B0F475C-9CA0-5A94-1258-6E2AE5A7A4B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4597" y="6459075"/>
            <a:ext cx="861519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8659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- Teal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5632E8F-F4B4-BF7A-EC70-51070CE0FB66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A9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59FCCCE2-DF7D-B636-ADC6-4596275E019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F414BFC-2391-D562-1F1E-F387E11B77F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597" y="6459076"/>
            <a:ext cx="861519" cy="182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71970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- Whit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5632E8F-F4B4-BF7A-EC70-51070CE0FB66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7529E30-9FB9-67F7-33FD-33AF90032B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1999" cy="6857999"/>
          </a:xfrm>
          <a:prstGeom prst="rect">
            <a:avLst/>
          </a:prstGeom>
        </p:spPr>
      </p:pic>
      <p:pic>
        <p:nvPicPr>
          <p:cNvPr id="4" name="Picture 3" descr="Icon&#10;&#10;Description automatically generated with low confidence">
            <a:extLst>
              <a:ext uri="{FF2B5EF4-FFF2-40B4-BE49-F238E27FC236}">
                <a16:creationId xmlns:a16="http://schemas.microsoft.com/office/drawing/2014/main" id="{5A78DDA6-29CB-1723-DC77-77A5CC74828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4597" y="6459075"/>
            <a:ext cx="861519" cy="182880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CCD2343-74E6-A330-C5C4-D123129C472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 rot="181431">
            <a:off x="1082564" y="472966"/>
            <a:ext cx="1608084" cy="736435"/>
          </a:xfrm>
        </p:spPr>
        <p:txBody>
          <a:bodyPr/>
          <a:lstStyle>
            <a:lvl5pPr marL="1828844" indent="0">
              <a:buNone/>
              <a:defRPr>
                <a:solidFill>
                  <a:srgbClr val="FF0000"/>
                </a:solidFill>
              </a:defRPr>
            </a:lvl5pPr>
          </a:lstStyle>
          <a:p>
            <a:pPr lvl="4"/>
            <a:r>
              <a:rPr lang="en-US"/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278141829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- Division Footer Yellow - Whit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5632E8F-F4B4-BF7A-EC70-51070CE0FB66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7529E30-9FB9-67F7-33FD-33AF90032B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1999" cy="685799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7289104-ACC2-38FD-5DFC-1EC801724338}"/>
              </a:ext>
            </a:extLst>
          </p:cNvPr>
          <p:cNvSpPr/>
          <p:nvPr userDrawn="1"/>
        </p:nvSpPr>
        <p:spPr>
          <a:xfrm>
            <a:off x="0" y="6812280"/>
            <a:ext cx="12188952" cy="45720"/>
          </a:xfrm>
          <a:prstGeom prst="rect">
            <a:avLst/>
          </a:prstGeom>
          <a:solidFill>
            <a:srgbClr val="F5A7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6218F96-08CA-E366-59FE-75E4D673500C}"/>
              </a:ext>
            </a:extLst>
          </p:cNvPr>
          <p:cNvSpPr/>
          <p:nvPr userDrawn="1"/>
        </p:nvSpPr>
        <p:spPr>
          <a:xfrm>
            <a:off x="0" y="6492240"/>
            <a:ext cx="2743200" cy="365760"/>
          </a:xfrm>
          <a:prstGeom prst="rect">
            <a:avLst/>
          </a:prstGeom>
          <a:solidFill>
            <a:srgbClr val="F5A7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51F9DC7-B653-F19C-F5AA-B225F5BED79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-3046" y="6553905"/>
            <a:ext cx="2743200" cy="267000"/>
          </a:xfrm>
        </p:spPr>
        <p:txBody>
          <a:bodyPr>
            <a:no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Division Title</a:t>
            </a:r>
          </a:p>
        </p:txBody>
      </p:sp>
      <p:pic>
        <p:nvPicPr>
          <p:cNvPr id="9" name="Picture 8" descr="Icon&#10;&#10;Description automatically generated with low confidence">
            <a:extLst>
              <a:ext uri="{FF2B5EF4-FFF2-40B4-BE49-F238E27FC236}">
                <a16:creationId xmlns:a16="http://schemas.microsoft.com/office/drawing/2014/main" id="{FDD064B9-1323-D58B-B4F4-1677C39DE39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4597" y="6459075"/>
            <a:ext cx="861519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35652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- Division Footer Teal - Whit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5632E8F-F4B4-BF7A-EC70-51070CE0FB66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7529E30-9FB9-67F7-33FD-33AF90032B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1999" cy="685799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7289104-ACC2-38FD-5DFC-1EC801724338}"/>
              </a:ext>
            </a:extLst>
          </p:cNvPr>
          <p:cNvSpPr/>
          <p:nvPr userDrawn="1"/>
        </p:nvSpPr>
        <p:spPr>
          <a:xfrm>
            <a:off x="0" y="6812280"/>
            <a:ext cx="12188952" cy="45720"/>
          </a:xfrm>
          <a:prstGeom prst="rect">
            <a:avLst/>
          </a:prstGeom>
          <a:solidFill>
            <a:srgbClr val="0A9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6218F96-08CA-E366-59FE-75E4D673500C}"/>
              </a:ext>
            </a:extLst>
          </p:cNvPr>
          <p:cNvSpPr/>
          <p:nvPr userDrawn="1"/>
        </p:nvSpPr>
        <p:spPr>
          <a:xfrm>
            <a:off x="0" y="6492240"/>
            <a:ext cx="2743200" cy="365760"/>
          </a:xfrm>
          <a:prstGeom prst="rect">
            <a:avLst/>
          </a:prstGeom>
          <a:solidFill>
            <a:srgbClr val="0A9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51F9DC7-B653-F19C-F5AA-B225F5BED79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-3046" y="6553905"/>
            <a:ext cx="2743200" cy="267000"/>
          </a:xfrm>
        </p:spPr>
        <p:txBody>
          <a:bodyPr>
            <a:no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Division Title</a:t>
            </a:r>
          </a:p>
        </p:txBody>
      </p:sp>
      <p:pic>
        <p:nvPicPr>
          <p:cNvPr id="9" name="Picture 8" descr="Icon&#10;&#10;Description automatically generated with low confidence">
            <a:extLst>
              <a:ext uri="{FF2B5EF4-FFF2-40B4-BE49-F238E27FC236}">
                <a16:creationId xmlns:a16="http://schemas.microsoft.com/office/drawing/2014/main" id="{8723F58F-C9D6-26A6-9939-5AC03E8BAD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4597" y="6459075"/>
            <a:ext cx="861519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50410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35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6719B58-F258-4CA4-AC11-A9AD89E444D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485900"/>
            <a:ext cx="12192000" cy="53721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81F6DAE-37E7-4FAA-BB8A-604DB4D31D8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2893" y="322386"/>
            <a:ext cx="2739643" cy="1369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65638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 -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1C35D79-C5CE-FFD7-CB29-13B6D64EBF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B06ED15-466F-80A6-E948-EA87E6B2E84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2C60DEE6-CB57-E2F9-4B53-3BEFF02328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28919" y="414157"/>
            <a:ext cx="9227557" cy="427598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rgbClr val="F5A71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5C59842C-5D71-4EB7-CF7D-022B9CF07F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8919" y="1012793"/>
            <a:ext cx="9227557" cy="1126559"/>
          </a:xfrm>
        </p:spPr>
        <p:txBody>
          <a:bodyPr>
            <a:noAutofit/>
          </a:bodyPr>
          <a:lstStyle>
            <a:lvl1pPr marL="0" indent="0">
              <a:lnSpc>
                <a:spcPts val="3800"/>
              </a:lnSpc>
              <a:buNone/>
              <a:defRPr sz="5001" cap="all" baseline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</a:t>
            </a:r>
          </a:p>
          <a:p>
            <a:pPr lvl="0"/>
            <a:r>
              <a:rPr lang="en-US"/>
              <a:t>Dolor SIT Amet</a:t>
            </a:r>
          </a:p>
        </p:txBody>
      </p:sp>
    </p:spTree>
    <p:extLst>
      <p:ext uri="{BB962C8B-B14F-4D97-AF65-F5344CB8AC3E}">
        <p14:creationId xmlns:p14="http://schemas.microsoft.com/office/powerpoint/2010/main" val="3479912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C8B658-1B59-3410-1B40-58E5F85B44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AD809F1-3D78-A5F6-640A-3238C51604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08968A-6822-5AE6-DB9A-3FE99C7C39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9410B-08E6-414D-A804-4F3B0B48C9F5}" type="datetimeFigureOut">
              <a:rPr lang="en-US" smtClean="0"/>
              <a:t>11/2/24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35BBC7-555E-2264-093B-3E346362C1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181E6C-B604-C50F-E2FE-915AB30CC5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5AC56-7E2C-45A4-83FF-AE892DBF0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59744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 -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large truck on the road&#10;&#10;Description automatically generated with low confidence">
            <a:extLst>
              <a:ext uri="{FF2B5EF4-FFF2-40B4-BE49-F238E27FC236}">
                <a16:creationId xmlns:a16="http://schemas.microsoft.com/office/drawing/2014/main" id="{56416B7C-EC47-A99A-2FD7-2FDE01A1DF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633ECF-5CA2-E3E8-01A5-17445999FB3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55129" y="6212789"/>
            <a:ext cx="1371599" cy="291158"/>
          </a:xfrm>
          <a:prstGeom prst="rect">
            <a:avLst/>
          </a:prstGeom>
        </p:spPr>
      </p:pic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B4205542-E5D9-5112-86D7-3566C8C24AC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28670" y="1026292"/>
            <a:ext cx="6312079" cy="427598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5A71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F308024C-79E3-ED4E-6C05-B6A2F01BE8F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8670" y="1544426"/>
            <a:ext cx="6312078" cy="983111"/>
          </a:xfrm>
        </p:spPr>
        <p:txBody>
          <a:bodyPr>
            <a:noAutofit/>
          </a:bodyPr>
          <a:lstStyle>
            <a:lvl1pPr marL="0" indent="0">
              <a:lnSpc>
                <a:spcPts val="4000"/>
              </a:lnSpc>
              <a:buNone/>
              <a:defRPr sz="4500" cap="all" baseline="0">
                <a:solidFill>
                  <a:srgbClr val="1F2F39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en-US"/>
              <a:t>Lorem Ipsum </a:t>
            </a:r>
            <a:br>
              <a:rPr lang="en-US"/>
            </a:br>
            <a:r>
              <a:rPr lang="en-US"/>
              <a:t>Dolor Sit Amet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C16E7489-195E-EFC7-A674-BF8AE4CC097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8670" y="2872709"/>
            <a:ext cx="6312079" cy="33631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0A959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 Sit Amet</a:t>
            </a:r>
          </a:p>
        </p:txBody>
      </p:sp>
    </p:spTree>
    <p:extLst>
      <p:ext uri="{BB962C8B-B14F-4D97-AF65-F5344CB8AC3E}">
        <p14:creationId xmlns:p14="http://schemas.microsoft.com/office/powerpoint/2010/main" val="209456501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 -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6416B7C-EC47-A99A-2FD7-2FDE01A1DF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con&#10;&#10;Description automatically generated with low confidence">
            <a:extLst>
              <a:ext uri="{FF2B5EF4-FFF2-40B4-BE49-F238E27FC236}">
                <a16:creationId xmlns:a16="http://schemas.microsoft.com/office/drawing/2014/main" id="{7D4AC292-8A59-6686-BC76-855BDC26F34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55128" y="6212789"/>
            <a:ext cx="1371600" cy="291158"/>
          </a:xfrm>
          <a:prstGeom prst="rect">
            <a:avLst/>
          </a:prstGeom>
        </p:spPr>
      </p:pic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EDA3A53E-DBD5-1052-61C5-6129B62FCE7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28670" y="1026292"/>
            <a:ext cx="6312079" cy="427598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5A71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</a:t>
            </a:r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08B0B0D0-1094-DB74-2F38-956142AE10C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8670" y="1544426"/>
            <a:ext cx="6312078" cy="983111"/>
          </a:xfrm>
        </p:spPr>
        <p:txBody>
          <a:bodyPr>
            <a:noAutofit/>
          </a:bodyPr>
          <a:lstStyle>
            <a:lvl1pPr marL="0" indent="0">
              <a:lnSpc>
                <a:spcPts val="4000"/>
              </a:lnSpc>
              <a:buNone/>
              <a:defRPr sz="4500" cap="all" baseline="0">
                <a:solidFill>
                  <a:srgbClr val="1F2F39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en-US"/>
              <a:t>Lorem Ipsum </a:t>
            </a:r>
            <a:br>
              <a:rPr lang="en-US"/>
            </a:br>
            <a:r>
              <a:rPr lang="en-US"/>
              <a:t>Dolor Sit Amet</a:t>
            </a: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EB752CAD-F76B-6FE6-DD9E-A6C00DC071C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8670" y="2872709"/>
            <a:ext cx="6312079" cy="33631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0A959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 Sit Amet</a:t>
            </a:r>
          </a:p>
        </p:txBody>
      </p:sp>
    </p:spTree>
    <p:extLst>
      <p:ext uri="{BB962C8B-B14F-4D97-AF65-F5344CB8AC3E}">
        <p14:creationId xmlns:p14="http://schemas.microsoft.com/office/powerpoint/2010/main" val="44391422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 -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6416B7C-EC47-A99A-2FD7-2FDE01A1DF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con&#10;&#10;Description automatically generated with low confidence">
            <a:extLst>
              <a:ext uri="{FF2B5EF4-FFF2-40B4-BE49-F238E27FC236}">
                <a16:creationId xmlns:a16="http://schemas.microsoft.com/office/drawing/2014/main" id="{4F0EB528-2EC5-D509-78D0-9AFF2E91B8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55128" y="6212789"/>
            <a:ext cx="1371600" cy="291158"/>
          </a:xfrm>
          <a:prstGeom prst="rect">
            <a:avLst/>
          </a:prstGeom>
        </p:spPr>
      </p:pic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8B59F9EB-00EC-DBFF-2CEA-8083B80F746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28670" y="1026292"/>
            <a:ext cx="6312079" cy="427598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5A71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</a:t>
            </a:r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0F2FF813-055C-BD58-E89D-DC9A0081F4D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8670" y="1544426"/>
            <a:ext cx="6312078" cy="983111"/>
          </a:xfrm>
        </p:spPr>
        <p:txBody>
          <a:bodyPr>
            <a:noAutofit/>
          </a:bodyPr>
          <a:lstStyle>
            <a:lvl1pPr marL="0" indent="0">
              <a:lnSpc>
                <a:spcPts val="4000"/>
              </a:lnSpc>
              <a:buNone/>
              <a:defRPr sz="4500" cap="all" baseline="0">
                <a:solidFill>
                  <a:srgbClr val="1F2F39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en-US"/>
              <a:t>Lorem Ipsum </a:t>
            </a:r>
            <a:br>
              <a:rPr lang="en-US"/>
            </a:br>
            <a:r>
              <a:rPr lang="en-US"/>
              <a:t>Dolor Sit Amet</a:t>
            </a: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FB29C623-C8BA-60E2-B2E1-263D13266FE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8670" y="2872709"/>
            <a:ext cx="6312079" cy="33631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0A959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 Sit Amet</a:t>
            </a:r>
          </a:p>
        </p:txBody>
      </p:sp>
    </p:spTree>
    <p:extLst>
      <p:ext uri="{BB962C8B-B14F-4D97-AF65-F5344CB8AC3E}">
        <p14:creationId xmlns:p14="http://schemas.microsoft.com/office/powerpoint/2010/main" val="335888111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 -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6416B7C-EC47-A99A-2FD7-2FDE01A1DF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con&#10;&#10;Description automatically generated with low confidence">
            <a:extLst>
              <a:ext uri="{FF2B5EF4-FFF2-40B4-BE49-F238E27FC236}">
                <a16:creationId xmlns:a16="http://schemas.microsoft.com/office/drawing/2014/main" id="{A3C23CAB-0EFC-F10F-FDED-921C8A5F25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55128" y="6212789"/>
            <a:ext cx="1371600" cy="291158"/>
          </a:xfrm>
          <a:prstGeom prst="rect">
            <a:avLst/>
          </a:prstGeom>
        </p:spPr>
      </p:pic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3BA4940E-9C8B-5A9C-B626-CD8F8B8D40C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28670" y="1026292"/>
            <a:ext cx="6312079" cy="427598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5A71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</a:t>
            </a:r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B2479EB6-B014-5C06-7420-EABE1497B9D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8670" y="1544426"/>
            <a:ext cx="6312078" cy="983111"/>
          </a:xfrm>
        </p:spPr>
        <p:txBody>
          <a:bodyPr>
            <a:noAutofit/>
          </a:bodyPr>
          <a:lstStyle>
            <a:lvl1pPr marL="0" indent="0">
              <a:lnSpc>
                <a:spcPts val="4000"/>
              </a:lnSpc>
              <a:buNone/>
              <a:defRPr sz="4500" cap="all" baseline="0">
                <a:solidFill>
                  <a:srgbClr val="1F2F39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en-US"/>
              <a:t>Lorem Ipsum </a:t>
            </a:r>
            <a:br>
              <a:rPr lang="en-US"/>
            </a:br>
            <a:r>
              <a:rPr lang="en-US"/>
              <a:t>Dolor Sit Amet</a:t>
            </a: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C5B46172-78EC-9D1A-C315-70ED4D9A50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8670" y="2872709"/>
            <a:ext cx="6312079" cy="33631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0A959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 Sit Amet</a:t>
            </a:r>
          </a:p>
        </p:txBody>
      </p:sp>
    </p:spTree>
    <p:extLst>
      <p:ext uri="{BB962C8B-B14F-4D97-AF65-F5344CB8AC3E}">
        <p14:creationId xmlns:p14="http://schemas.microsoft.com/office/powerpoint/2010/main" val="131461554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 -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6416B7C-EC47-A99A-2FD7-2FDE01A1DF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con&#10;&#10;Description automatically generated with low confidence">
            <a:extLst>
              <a:ext uri="{FF2B5EF4-FFF2-40B4-BE49-F238E27FC236}">
                <a16:creationId xmlns:a16="http://schemas.microsoft.com/office/drawing/2014/main" id="{A3C23CAB-0EFC-F10F-FDED-921C8A5F25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55128" y="6212789"/>
            <a:ext cx="1371600" cy="291158"/>
          </a:xfrm>
          <a:prstGeom prst="rect">
            <a:avLst/>
          </a:prstGeom>
        </p:spPr>
      </p:pic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3BA4940E-9C8B-5A9C-B626-CD8F8B8D40C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28670" y="1026292"/>
            <a:ext cx="6312079" cy="427598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5A71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</a:t>
            </a:r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B2479EB6-B014-5C06-7420-EABE1497B9D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8670" y="1544426"/>
            <a:ext cx="6312078" cy="983111"/>
          </a:xfrm>
        </p:spPr>
        <p:txBody>
          <a:bodyPr>
            <a:noAutofit/>
          </a:bodyPr>
          <a:lstStyle>
            <a:lvl1pPr marL="0" indent="0">
              <a:lnSpc>
                <a:spcPts val="4000"/>
              </a:lnSpc>
              <a:buNone/>
              <a:defRPr sz="4500" cap="all" baseline="0">
                <a:solidFill>
                  <a:srgbClr val="1F2F39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en-US"/>
              <a:t>Lorem Ipsum </a:t>
            </a:r>
            <a:br>
              <a:rPr lang="en-US"/>
            </a:br>
            <a:r>
              <a:rPr lang="en-US"/>
              <a:t>Dolor Sit Amet</a:t>
            </a: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C5B46172-78EC-9D1A-C315-70ED4D9A50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8670" y="2872709"/>
            <a:ext cx="6312079" cy="33631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0A959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 Sit Amet</a:t>
            </a:r>
          </a:p>
        </p:txBody>
      </p:sp>
    </p:spTree>
    <p:extLst>
      <p:ext uri="{BB962C8B-B14F-4D97-AF65-F5344CB8AC3E}">
        <p14:creationId xmlns:p14="http://schemas.microsoft.com/office/powerpoint/2010/main" val="400880555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- Blu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5632E8F-F4B4-BF7A-EC70-51070CE0FB66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1F2F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ECCA4C40-5947-70E4-C23E-D707BFC163E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0C19A65-AF58-50D2-4F06-104F402A3DD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65094" y="2328880"/>
            <a:ext cx="8489577" cy="427598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5A71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88D789E-EC48-5E07-7B69-1BF4EEA07F7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65094" y="2847015"/>
            <a:ext cx="8490045" cy="1130300"/>
          </a:xfrm>
        </p:spPr>
        <p:txBody>
          <a:bodyPr>
            <a:noAutofit/>
          </a:bodyPr>
          <a:lstStyle>
            <a:lvl1pPr marL="0" indent="0">
              <a:lnSpc>
                <a:spcPts val="4500"/>
              </a:lnSpc>
              <a:buNone/>
              <a:defRPr sz="5001" cap="all" baseline="0">
                <a:solidFill>
                  <a:schemeClr val="bg1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en-US"/>
              <a:t>Lorem Ipsum </a:t>
            </a:r>
            <a:br>
              <a:rPr lang="en-US"/>
            </a:br>
            <a:r>
              <a:rPr lang="en-US"/>
              <a:t>Dolor Sit Amet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16AC546-F64F-5A42-3C36-1C44F8EB7DE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65094" y="4175297"/>
            <a:ext cx="8490045" cy="33631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0A959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 Sit Amet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93EE788-C624-6ACD-CB62-3C3BF79B399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55129" y="6212789"/>
            <a:ext cx="1371599" cy="291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25768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- Yellow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5632E8F-F4B4-BF7A-EC70-51070CE0FB66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F5A7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528DEDDA-9345-3BC7-8D95-37F6B864396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3C233EF4-6C60-28D6-E705-6C2C344887C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65094" y="2328880"/>
            <a:ext cx="8489577" cy="427598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0A959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</a:t>
            </a:r>
          </a:p>
        </p:txBody>
      </p:sp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67D85DB8-F200-6455-1C9D-95AC7D62EBD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65094" y="2847015"/>
            <a:ext cx="8490045" cy="1130300"/>
          </a:xfrm>
        </p:spPr>
        <p:txBody>
          <a:bodyPr>
            <a:noAutofit/>
          </a:bodyPr>
          <a:lstStyle>
            <a:lvl1pPr marL="0" indent="0">
              <a:lnSpc>
                <a:spcPts val="4500"/>
              </a:lnSpc>
              <a:buNone/>
              <a:defRPr sz="5001" cap="all" baseline="0">
                <a:solidFill>
                  <a:srgbClr val="1F2F39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en-US"/>
              <a:t>Lorem Ipsum </a:t>
            </a:r>
            <a:br>
              <a:rPr lang="en-US"/>
            </a:br>
            <a:r>
              <a:rPr lang="en-US"/>
              <a:t>Dolor Sit Amet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93DBD2A7-204A-1183-3BDB-712C0D2AAB9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65094" y="4175297"/>
            <a:ext cx="8490045" cy="33631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 Sit Amet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5DD357D-6C7E-211F-50F7-39BEC6A70E1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55129" y="6212789"/>
            <a:ext cx="1371599" cy="291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25556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- Teal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5632E8F-F4B4-BF7A-EC70-51070CE0FB66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A9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59FCCCE2-DF7D-B636-ADC6-4596275E019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412900CB-8E6C-4B20-BF3E-FF7E533A19B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65094" y="2328880"/>
            <a:ext cx="8489577" cy="427598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5A71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</a:t>
            </a:r>
          </a:p>
        </p:txBody>
      </p:sp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B547F6E8-E19C-16CD-E0B2-3F8C917488E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65094" y="2847015"/>
            <a:ext cx="8490045" cy="1130300"/>
          </a:xfrm>
        </p:spPr>
        <p:txBody>
          <a:bodyPr>
            <a:noAutofit/>
          </a:bodyPr>
          <a:lstStyle>
            <a:lvl1pPr marL="0" indent="0">
              <a:lnSpc>
                <a:spcPts val="4500"/>
              </a:lnSpc>
              <a:buNone/>
              <a:defRPr sz="5001" cap="all" baseline="0">
                <a:solidFill>
                  <a:schemeClr val="bg1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en-US"/>
              <a:t>Lorem Ipsum </a:t>
            </a:r>
            <a:br>
              <a:rPr lang="en-US"/>
            </a:br>
            <a:r>
              <a:rPr lang="en-US"/>
              <a:t>Dolor Sit Amet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AD6852FE-59B2-8658-B010-9D81EE4FA22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65094" y="4175297"/>
            <a:ext cx="8490045" cy="33631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1F2F3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 Sit Amet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ADD75B7-5D8A-670C-4FC4-299A5C9F13A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55129" y="6212789"/>
            <a:ext cx="1371599" cy="291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47234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- Whit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5632E8F-F4B4-BF7A-EC70-51070CE0FB66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7529E30-9FB9-67F7-33FD-33AF90032B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1999" cy="6857999"/>
          </a:xfrm>
          <a:prstGeom prst="rect">
            <a:avLst/>
          </a:prstGeom>
        </p:spPr>
      </p:pic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189E4EF1-8346-5CA8-5F5B-0355F6E718B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65094" y="2328880"/>
            <a:ext cx="8489577" cy="427598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5A71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</a:t>
            </a:r>
          </a:p>
        </p:txBody>
      </p:sp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9A5BED15-7F06-2C0B-6DEF-A0ED713DE3D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65094" y="2847015"/>
            <a:ext cx="8490045" cy="1130300"/>
          </a:xfrm>
        </p:spPr>
        <p:txBody>
          <a:bodyPr>
            <a:noAutofit/>
          </a:bodyPr>
          <a:lstStyle>
            <a:lvl1pPr marL="0" indent="0">
              <a:lnSpc>
                <a:spcPts val="4500"/>
              </a:lnSpc>
              <a:buNone/>
              <a:defRPr sz="5001" cap="all" baseline="0">
                <a:solidFill>
                  <a:srgbClr val="1F2F39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en-US"/>
              <a:t>Lorem Ipsum </a:t>
            </a:r>
            <a:br>
              <a:rPr lang="en-US"/>
            </a:br>
            <a:r>
              <a:rPr lang="en-US"/>
              <a:t>Dolor Sit Amet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292C2EC3-67B0-B7ED-D17C-BB57A4F515F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65094" y="4175297"/>
            <a:ext cx="8490045" cy="33631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0A959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 Sit Amet</a:t>
            </a:r>
          </a:p>
        </p:txBody>
      </p:sp>
    </p:spTree>
    <p:extLst>
      <p:ext uri="{BB962C8B-B14F-4D97-AF65-F5344CB8AC3E}">
        <p14:creationId xmlns:p14="http://schemas.microsoft.com/office/powerpoint/2010/main" val="425356656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Blue Text - Whit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5632E8F-F4B4-BF7A-EC70-51070CE0FB66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7529E30-9FB9-67F7-33FD-33AF90032B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1999" cy="6857999"/>
          </a:xfrm>
          <a:prstGeom prst="rect">
            <a:avLst/>
          </a:prstGeom>
        </p:spPr>
      </p:pic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189E4EF1-8346-5CA8-5F5B-0355F6E718B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65094" y="2328880"/>
            <a:ext cx="8489577" cy="427598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1F2F3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</a:t>
            </a:r>
          </a:p>
        </p:txBody>
      </p:sp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9A5BED15-7F06-2C0B-6DEF-A0ED713DE3D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65094" y="2847015"/>
            <a:ext cx="8490045" cy="1130300"/>
          </a:xfrm>
        </p:spPr>
        <p:txBody>
          <a:bodyPr>
            <a:noAutofit/>
          </a:bodyPr>
          <a:lstStyle>
            <a:lvl1pPr marL="0" indent="0">
              <a:lnSpc>
                <a:spcPts val="4500"/>
              </a:lnSpc>
              <a:buNone/>
              <a:defRPr sz="5001" cap="all" baseline="0">
                <a:solidFill>
                  <a:srgbClr val="1F2F39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en-US"/>
              <a:t>Lorem Ipsum </a:t>
            </a:r>
            <a:br>
              <a:rPr lang="en-US"/>
            </a:br>
            <a:r>
              <a:rPr lang="en-US"/>
              <a:t>Dolor Sit Amet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292C2EC3-67B0-B7ED-D17C-BB57A4F515F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65094" y="4175297"/>
            <a:ext cx="8490045" cy="33631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1F2F3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 Sit Amet</a:t>
            </a:r>
          </a:p>
        </p:txBody>
      </p:sp>
    </p:spTree>
    <p:extLst>
      <p:ext uri="{BB962C8B-B14F-4D97-AF65-F5344CB8AC3E}">
        <p14:creationId xmlns:p14="http://schemas.microsoft.com/office/powerpoint/2010/main" val="26254019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474D12-4BCD-36FA-F985-CEAA76664F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7B6324-B76A-C166-9CCE-C1122FE9B8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2A2931-1952-C99C-B605-8BCBF0E0F8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9410B-08E6-414D-A804-4F3B0B48C9F5}" type="datetimeFigureOut">
              <a:rPr lang="en-US" smtClean="0"/>
              <a:t>11/2/24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80502-EC01-078E-F72A-E92D3E6BB4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8385C2-9354-29FF-030E-9859851B16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5AC56-7E2C-45A4-83FF-AE892DBF0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0158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Yellow Text - Whit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5632E8F-F4B4-BF7A-EC70-51070CE0FB66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7529E30-9FB9-67F7-33FD-33AF90032B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1999" cy="6857999"/>
          </a:xfrm>
          <a:prstGeom prst="rect">
            <a:avLst/>
          </a:prstGeom>
        </p:spPr>
      </p:pic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189E4EF1-8346-5CA8-5F5B-0355F6E718B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65094" y="2328880"/>
            <a:ext cx="8489577" cy="427598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5A71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</a:t>
            </a:r>
          </a:p>
        </p:txBody>
      </p:sp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9A5BED15-7F06-2C0B-6DEF-A0ED713DE3D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65094" y="2847015"/>
            <a:ext cx="8490045" cy="1130300"/>
          </a:xfrm>
        </p:spPr>
        <p:txBody>
          <a:bodyPr>
            <a:noAutofit/>
          </a:bodyPr>
          <a:lstStyle>
            <a:lvl1pPr marL="0" indent="0">
              <a:lnSpc>
                <a:spcPts val="4500"/>
              </a:lnSpc>
              <a:buNone/>
              <a:defRPr sz="5001" cap="all" baseline="0">
                <a:solidFill>
                  <a:srgbClr val="F5A71E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en-US"/>
              <a:t>Lorem Ipsum </a:t>
            </a:r>
            <a:br>
              <a:rPr lang="en-US"/>
            </a:br>
            <a:r>
              <a:rPr lang="en-US"/>
              <a:t>Dolor Sit Amet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292C2EC3-67B0-B7ED-D17C-BB57A4F515F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65094" y="4175297"/>
            <a:ext cx="8490045" cy="33631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F5A71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 Sit Amet</a:t>
            </a:r>
          </a:p>
        </p:txBody>
      </p:sp>
    </p:spTree>
    <p:extLst>
      <p:ext uri="{BB962C8B-B14F-4D97-AF65-F5344CB8AC3E}">
        <p14:creationId xmlns:p14="http://schemas.microsoft.com/office/powerpoint/2010/main" val="33098556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Teal Text - Whit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5632E8F-F4B4-BF7A-EC70-51070CE0FB66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7529E30-9FB9-67F7-33FD-33AF90032B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1999" cy="6857999"/>
          </a:xfrm>
          <a:prstGeom prst="rect">
            <a:avLst/>
          </a:prstGeom>
        </p:spPr>
      </p:pic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189E4EF1-8346-5CA8-5F5B-0355F6E718B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65094" y="2328880"/>
            <a:ext cx="8489577" cy="427598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0A959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</a:t>
            </a:r>
          </a:p>
        </p:txBody>
      </p:sp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9A5BED15-7F06-2C0B-6DEF-A0ED713DE3D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65094" y="2847015"/>
            <a:ext cx="8490045" cy="1130300"/>
          </a:xfrm>
        </p:spPr>
        <p:txBody>
          <a:bodyPr>
            <a:noAutofit/>
          </a:bodyPr>
          <a:lstStyle>
            <a:lvl1pPr marL="0" indent="0">
              <a:lnSpc>
                <a:spcPts val="4500"/>
              </a:lnSpc>
              <a:buNone/>
              <a:defRPr sz="5001" cap="all" baseline="0">
                <a:solidFill>
                  <a:srgbClr val="0A9594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en-US"/>
              <a:t>Lorem Ipsum </a:t>
            </a:r>
            <a:br>
              <a:rPr lang="en-US"/>
            </a:br>
            <a:r>
              <a:rPr lang="en-US"/>
              <a:t>Dolor Sit Amet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292C2EC3-67B0-B7ED-D17C-BB57A4F515F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65094" y="4175297"/>
            <a:ext cx="8490045" cy="33631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0A959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 Sit Amet</a:t>
            </a:r>
          </a:p>
        </p:txBody>
      </p:sp>
    </p:spTree>
    <p:extLst>
      <p:ext uri="{BB962C8B-B14F-4D97-AF65-F5344CB8AC3E}">
        <p14:creationId xmlns:p14="http://schemas.microsoft.com/office/powerpoint/2010/main" val="329210481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- Blu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5632E8F-F4B4-BF7A-EC70-51070CE0FB66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1F2F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ECCA4C40-5947-70E4-C23E-D707BFC163E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96294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- Yellow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5632E8F-F4B4-BF7A-EC70-51070CE0FB66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F5A7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528DEDDA-9345-3BC7-8D95-37F6B864396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75496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- Teal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5632E8F-F4B4-BF7A-EC70-51070CE0FB66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A9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59FCCCE2-DF7D-B636-ADC6-4596275E019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22128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- Whit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5632E8F-F4B4-BF7A-EC70-51070CE0FB66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7529E30-9FB9-67F7-33FD-33AF90032B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1999" cy="6857999"/>
          </a:xfrm>
          <a:prstGeom prst="rect">
            <a:avLst/>
          </a:prstGeom>
        </p:spPr>
      </p:pic>
      <p:pic>
        <p:nvPicPr>
          <p:cNvPr id="6" name="Picture 5" descr="Icon&#10;&#10;Description automatically generated with low confidence">
            <a:extLst>
              <a:ext uri="{FF2B5EF4-FFF2-40B4-BE49-F238E27FC236}">
                <a16:creationId xmlns:a16="http://schemas.microsoft.com/office/drawing/2014/main" id="{6EFF4A08-8745-B4A8-7C61-E97D1703423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55128" y="6212789"/>
            <a:ext cx="1371600" cy="291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01616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Division Footer Blue - Whit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5632E8F-F4B4-BF7A-EC70-51070CE0FB66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7529E30-9FB9-67F7-33FD-33AF90032B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1999" cy="685799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7289104-ACC2-38FD-5DFC-1EC801724338}"/>
              </a:ext>
            </a:extLst>
          </p:cNvPr>
          <p:cNvSpPr/>
          <p:nvPr userDrawn="1"/>
        </p:nvSpPr>
        <p:spPr>
          <a:xfrm>
            <a:off x="0" y="6812280"/>
            <a:ext cx="12188952" cy="45720"/>
          </a:xfrm>
          <a:prstGeom prst="rect">
            <a:avLst/>
          </a:prstGeom>
          <a:solidFill>
            <a:srgbClr val="1F2F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6218F96-08CA-E366-59FE-75E4D673500C}"/>
              </a:ext>
            </a:extLst>
          </p:cNvPr>
          <p:cNvSpPr/>
          <p:nvPr userDrawn="1"/>
        </p:nvSpPr>
        <p:spPr>
          <a:xfrm>
            <a:off x="0" y="6492240"/>
            <a:ext cx="2743200" cy="365760"/>
          </a:xfrm>
          <a:prstGeom prst="rect">
            <a:avLst/>
          </a:prstGeom>
          <a:solidFill>
            <a:srgbClr val="1F2F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51F9DC7-B653-F19C-F5AA-B225F5BED79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-3046" y="6553905"/>
            <a:ext cx="2743200" cy="267000"/>
          </a:xfrm>
        </p:spPr>
        <p:txBody>
          <a:bodyPr>
            <a:no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Division Title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561C84D9-EFC6-826B-98CD-12CE091CCA5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65094" y="2328880"/>
            <a:ext cx="8489577" cy="427598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5A71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</a:t>
            </a:r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0E9DDB70-8466-5866-8167-6B46DD097D7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65094" y="2847015"/>
            <a:ext cx="8490045" cy="1130300"/>
          </a:xfrm>
        </p:spPr>
        <p:txBody>
          <a:bodyPr>
            <a:noAutofit/>
          </a:bodyPr>
          <a:lstStyle>
            <a:lvl1pPr marL="0" indent="0">
              <a:lnSpc>
                <a:spcPts val="4500"/>
              </a:lnSpc>
              <a:buNone/>
              <a:defRPr sz="5001" cap="all" baseline="0">
                <a:solidFill>
                  <a:srgbClr val="1F2F39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en-US"/>
              <a:t>Lorem Ipsum </a:t>
            </a:r>
            <a:br>
              <a:rPr lang="en-US"/>
            </a:br>
            <a:r>
              <a:rPr lang="en-US"/>
              <a:t>Dolor Sit Amet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91C0F85E-C4D0-B445-0B2B-75DADB856B9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5094" y="4175297"/>
            <a:ext cx="8490045" cy="33631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0A959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 Sit Amet</a:t>
            </a:r>
          </a:p>
        </p:txBody>
      </p:sp>
      <p:pic>
        <p:nvPicPr>
          <p:cNvPr id="12" name="Picture 11" descr="Icon&#10;&#10;Description automatically generated with low confidence">
            <a:extLst>
              <a:ext uri="{FF2B5EF4-FFF2-40B4-BE49-F238E27FC236}">
                <a16:creationId xmlns:a16="http://schemas.microsoft.com/office/drawing/2014/main" id="{A40EC530-011A-A588-22E2-33A67D39C57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55128" y="6212789"/>
            <a:ext cx="1371600" cy="291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43582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Division Footer Blue - Whit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5632E8F-F4B4-BF7A-EC70-51070CE0FB66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7529E30-9FB9-67F7-33FD-33AF90032B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1999" cy="685799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7289104-ACC2-38FD-5DFC-1EC801724338}"/>
              </a:ext>
            </a:extLst>
          </p:cNvPr>
          <p:cNvSpPr/>
          <p:nvPr userDrawn="1"/>
        </p:nvSpPr>
        <p:spPr>
          <a:xfrm>
            <a:off x="0" y="6812280"/>
            <a:ext cx="12188952" cy="45720"/>
          </a:xfrm>
          <a:prstGeom prst="rect">
            <a:avLst/>
          </a:prstGeom>
          <a:solidFill>
            <a:srgbClr val="1F2F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6218F96-08CA-E366-59FE-75E4D673500C}"/>
              </a:ext>
            </a:extLst>
          </p:cNvPr>
          <p:cNvSpPr/>
          <p:nvPr userDrawn="1"/>
        </p:nvSpPr>
        <p:spPr>
          <a:xfrm>
            <a:off x="0" y="6492240"/>
            <a:ext cx="2743200" cy="365760"/>
          </a:xfrm>
          <a:prstGeom prst="rect">
            <a:avLst/>
          </a:prstGeom>
          <a:solidFill>
            <a:srgbClr val="1F2F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51F9DC7-B653-F19C-F5AA-B225F5BED79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-3046" y="6553905"/>
            <a:ext cx="2743200" cy="267000"/>
          </a:xfrm>
        </p:spPr>
        <p:txBody>
          <a:bodyPr>
            <a:no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Division Title</a:t>
            </a:r>
          </a:p>
        </p:txBody>
      </p:sp>
      <p:pic>
        <p:nvPicPr>
          <p:cNvPr id="6" name="Picture 5" descr="Icon&#10;&#10;Description automatically generated with low confidence">
            <a:extLst>
              <a:ext uri="{FF2B5EF4-FFF2-40B4-BE49-F238E27FC236}">
                <a16:creationId xmlns:a16="http://schemas.microsoft.com/office/drawing/2014/main" id="{AD2287D5-091D-B53C-F098-930AB9BBD91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55128" y="6212789"/>
            <a:ext cx="1371600" cy="291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43073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Division Footer Yellow - Whit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5632E8F-F4B4-BF7A-EC70-51070CE0FB66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7529E30-9FB9-67F7-33FD-33AF90032B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1999" cy="685799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7289104-ACC2-38FD-5DFC-1EC801724338}"/>
              </a:ext>
            </a:extLst>
          </p:cNvPr>
          <p:cNvSpPr/>
          <p:nvPr userDrawn="1"/>
        </p:nvSpPr>
        <p:spPr>
          <a:xfrm>
            <a:off x="0" y="6812280"/>
            <a:ext cx="12188952" cy="45720"/>
          </a:xfrm>
          <a:prstGeom prst="rect">
            <a:avLst/>
          </a:prstGeom>
          <a:solidFill>
            <a:srgbClr val="F5A7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6218F96-08CA-E366-59FE-75E4D673500C}"/>
              </a:ext>
            </a:extLst>
          </p:cNvPr>
          <p:cNvSpPr/>
          <p:nvPr userDrawn="1"/>
        </p:nvSpPr>
        <p:spPr>
          <a:xfrm>
            <a:off x="0" y="6492240"/>
            <a:ext cx="2743200" cy="365760"/>
          </a:xfrm>
          <a:prstGeom prst="rect">
            <a:avLst/>
          </a:prstGeom>
          <a:solidFill>
            <a:srgbClr val="F5A7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51F9DC7-B653-F19C-F5AA-B225F5BED79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-3046" y="6553905"/>
            <a:ext cx="2743200" cy="267000"/>
          </a:xfrm>
        </p:spPr>
        <p:txBody>
          <a:bodyPr>
            <a:no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Division Title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C9469AA1-80BA-4573-7781-A0ADAC4A157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65094" y="2328880"/>
            <a:ext cx="8489577" cy="427598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5A71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</a:t>
            </a:r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A10C1FB0-25D9-EB61-9361-F2625837D37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65094" y="2847015"/>
            <a:ext cx="8490045" cy="1130300"/>
          </a:xfrm>
        </p:spPr>
        <p:txBody>
          <a:bodyPr>
            <a:noAutofit/>
          </a:bodyPr>
          <a:lstStyle>
            <a:lvl1pPr marL="0" indent="0">
              <a:lnSpc>
                <a:spcPts val="4500"/>
              </a:lnSpc>
              <a:buNone/>
              <a:defRPr sz="5001" cap="all" baseline="0">
                <a:solidFill>
                  <a:srgbClr val="1F2F39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en-US"/>
              <a:t>Lorem Ipsum </a:t>
            </a:r>
            <a:br>
              <a:rPr lang="en-US"/>
            </a:br>
            <a:r>
              <a:rPr lang="en-US"/>
              <a:t>Dolor Sit Amet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830A93D1-DB3D-A460-0627-7116D007261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5094" y="4175297"/>
            <a:ext cx="8490045" cy="33631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0A959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 Sit Amet</a:t>
            </a:r>
          </a:p>
        </p:txBody>
      </p:sp>
      <p:pic>
        <p:nvPicPr>
          <p:cNvPr id="12" name="Picture 11" descr="Icon&#10;&#10;Description automatically generated with low confidence">
            <a:extLst>
              <a:ext uri="{FF2B5EF4-FFF2-40B4-BE49-F238E27FC236}">
                <a16:creationId xmlns:a16="http://schemas.microsoft.com/office/drawing/2014/main" id="{B51514C5-C63A-E389-D215-C23B02A1F1F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55128" y="6212789"/>
            <a:ext cx="1371600" cy="291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49728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- Division Footer Yellow - Whit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5632E8F-F4B4-BF7A-EC70-51070CE0FB66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7529E30-9FB9-67F7-33FD-33AF90032B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1999" cy="685799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7289104-ACC2-38FD-5DFC-1EC801724338}"/>
              </a:ext>
            </a:extLst>
          </p:cNvPr>
          <p:cNvSpPr/>
          <p:nvPr userDrawn="1"/>
        </p:nvSpPr>
        <p:spPr>
          <a:xfrm>
            <a:off x="0" y="6812280"/>
            <a:ext cx="12188952" cy="45720"/>
          </a:xfrm>
          <a:prstGeom prst="rect">
            <a:avLst/>
          </a:prstGeom>
          <a:solidFill>
            <a:srgbClr val="F5A7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6218F96-08CA-E366-59FE-75E4D673500C}"/>
              </a:ext>
            </a:extLst>
          </p:cNvPr>
          <p:cNvSpPr/>
          <p:nvPr userDrawn="1"/>
        </p:nvSpPr>
        <p:spPr>
          <a:xfrm>
            <a:off x="0" y="6492240"/>
            <a:ext cx="2743200" cy="365760"/>
          </a:xfrm>
          <a:prstGeom prst="rect">
            <a:avLst/>
          </a:prstGeom>
          <a:solidFill>
            <a:srgbClr val="F5A7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51F9DC7-B653-F19C-F5AA-B225F5BED79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-3046" y="6553905"/>
            <a:ext cx="2743200" cy="267000"/>
          </a:xfrm>
        </p:spPr>
        <p:txBody>
          <a:bodyPr>
            <a:no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Division Title</a:t>
            </a:r>
          </a:p>
        </p:txBody>
      </p:sp>
      <p:pic>
        <p:nvPicPr>
          <p:cNvPr id="6" name="Picture 5" descr="Icon&#10;&#10;Description automatically generated with low confidence">
            <a:extLst>
              <a:ext uri="{FF2B5EF4-FFF2-40B4-BE49-F238E27FC236}">
                <a16:creationId xmlns:a16="http://schemas.microsoft.com/office/drawing/2014/main" id="{A7F1ED9B-92EC-C32F-031F-0CFD7F07606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55128" y="6212789"/>
            <a:ext cx="1371600" cy="291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5985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62A210-32AA-18B9-5C64-9AAC01238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46E20E-BD2C-7A21-2267-E4BF73BC92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F3E349-8C78-BF5B-782D-DB0FAF520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9410B-08E6-414D-A804-4F3B0B48C9F5}" type="datetimeFigureOut">
              <a:rPr lang="en-US" smtClean="0"/>
              <a:t>11/2/24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F9F120-3AF4-01C5-E399-6BB964B7F8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DA4E98-D5CB-4741-3574-7776A03C01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5AC56-7E2C-45A4-83FF-AE892DBF0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00451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Division Footer Teal - Whit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5632E8F-F4B4-BF7A-EC70-51070CE0FB66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7529E30-9FB9-67F7-33FD-33AF90032B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1999" cy="685799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7289104-ACC2-38FD-5DFC-1EC801724338}"/>
              </a:ext>
            </a:extLst>
          </p:cNvPr>
          <p:cNvSpPr/>
          <p:nvPr userDrawn="1"/>
        </p:nvSpPr>
        <p:spPr>
          <a:xfrm>
            <a:off x="0" y="6812280"/>
            <a:ext cx="12188952" cy="45720"/>
          </a:xfrm>
          <a:prstGeom prst="rect">
            <a:avLst/>
          </a:prstGeom>
          <a:solidFill>
            <a:srgbClr val="0A9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6218F96-08CA-E366-59FE-75E4D673500C}"/>
              </a:ext>
            </a:extLst>
          </p:cNvPr>
          <p:cNvSpPr/>
          <p:nvPr userDrawn="1"/>
        </p:nvSpPr>
        <p:spPr>
          <a:xfrm>
            <a:off x="0" y="6492240"/>
            <a:ext cx="2743200" cy="365760"/>
          </a:xfrm>
          <a:prstGeom prst="rect">
            <a:avLst/>
          </a:prstGeom>
          <a:solidFill>
            <a:srgbClr val="0A9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51F9DC7-B653-F19C-F5AA-B225F5BED79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-3046" y="6553905"/>
            <a:ext cx="2743200" cy="267000"/>
          </a:xfrm>
        </p:spPr>
        <p:txBody>
          <a:bodyPr>
            <a:no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Division Title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6BF8DC36-16C4-554E-4384-895205197F5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65094" y="2328880"/>
            <a:ext cx="8489577" cy="427598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5A71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</a:t>
            </a:r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ED16CB83-0796-EDF1-3362-FFB418313AC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65094" y="2847015"/>
            <a:ext cx="8490045" cy="1130300"/>
          </a:xfrm>
        </p:spPr>
        <p:txBody>
          <a:bodyPr>
            <a:noAutofit/>
          </a:bodyPr>
          <a:lstStyle>
            <a:lvl1pPr marL="0" indent="0">
              <a:lnSpc>
                <a:spcPts val="4500"/>
              </a:lnSpc>
              <a:buNone/>
              <a:defRPr sz="5001" cap="all" baseline="0">
                <a:solidFill>
                  <a:srgbClr val="1F2F39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en-US"/>
              <a:t>Lorem Ipsum </a:t>
            </a:r>
            <a:br>
              <a:rPr lang="en-US"/>
            </a:br>
            <a:r>
              <a:rPr lang="en-US"/>
              <a:t>Dolor Sit Amet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EF55D4D7-E221-EC25-969D-587C75CA11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5094" y="4175297"/>
            <a:ext cx="8490045" cy="33631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0A959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 Sit Amet</a:t>
            </a:r>
          </a:p>
        </p:txBody>
      </p:sp>
      <p:pic>
        <p:nvPicPr>
          <p:cNvPr id="12" name="Picture 11" descr="Icon&#10;&#10;Description automatically generated with low confidence">
            <a:extLst>
              <a:ext uri="{FF2B5EF4-FFF2-40B4-BE49-F238E27FC236}">
                <a16:creationId xmlns:a16="http://schemas.microsoft.com/office/drawing/2014/main" id="{0DA85CCD-7019-10B6-1C44-51AE5ED7AE6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55128" y="6212789"/>
            <a:ext cx="1371600" cy="291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5658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- Division Footer Teal - Whit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5632E8F-F4B4-BF7A-EC70-51070CE0FB66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7529E30-9FB9-67F7-33FD-33AF90032B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1999" cy="685799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7289104-ACC2-38FD-5DFC-1EC801724338}"/>
              </a:ext>
            </a:extLst>
          </p:cNvPr>
          <p:cNvSpPr/>
          <p:nvPr userDrawn="1"/>
        </p:nvSpPr>
        <p:spPr>
          <a:xfrm>
            <a:off x="0" y="6812280"/>
            <a:ext cx="12188952" cy="45720"/>
          </a:xfrm>
          <a:prstGeom prst="rect">
            <a:avLst/>
          </a:prstGeom>
          <a:solidFill>
            <a:srgbClr val="0A9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6218F96-08CA-E366-59FE-75E4D673500C}"/>
              </a:ext>
            </a:extLst>
          </p:cNvPr>
          <p:cNvSpPr/>
          <p:nvPr userDrawn="1"/>
        </p:nvSpPr>
        <p:spPr>
          <a:xfrm>
            <a:off x="0" y="6492240"/>
            <a:ext cx="2743200" cy="365760"/>
          </a:xfrm>
          <a:prstGeom prst="rect">
            <a:avLst/>
          </a:prstGeom>
          <a:solidFill>
            <a:srgbClr val="0A9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51F9DC7-B653-F19C-F5AA-B225F5BED79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-3046" y="6553905"/>
            <a:ext cx="2743200" cy="267000"/>
          </a:xfrm>
        </p:spPr>
        <p:txBody>
          <a:bodyPr>
            <a:no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Division Title</a:t>
            </a:r>
          </a:p>
        </p:txBody>
      </p:sp>
      <p:pic>
        <p:nvPicPr>
          <p:cNvPr id="6" name="Picture 5" descr="Icon&#10;&#10;Description automatically generated with low confidence">
            <a:extLst>
              <a:ext uri="{FF2B5EF4-FFF2-40B4-BE49-F238E27FC236}">
                <a16:creationId xmlns:a16="http://schemas.microsoft.com/office/drawing/2014/main" id="{86A392FA-8D68-3F14-B404-53EF4A1B1F1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55128" y="6212789"/>
            <a:ext cx="1371600" cy="291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80462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- Blu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5632E8F-F4B4-BF7A-EC70-51070CE0FB66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1F2F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ECCA4C40-5947-70E4-C23E-D707BFC163E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0C19A65-AF58-50D2-4F06-104F402A3DD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65094" y="2328880"/>
            <a:ext cx="8489577" cy="427598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5A71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88D789E-EC48-5E07-7B69-1BF4EEA07F7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65094" y="2847015"/>
            <a:ext cx="8490045" cy="1130300"/>
          </a:xfrm>
        </p:spPr>
        <p:txBody>
          <a:bodyPr>
            <a:noAutofit/>
          </a:bodyPr>
          <a:lstStyle>
            <a:lvl1pPr marL="0" indent="0">
              <a:lnSpc>
                <a:spcPts val="4500"/>
              </a:lnSpc>
              <a:buNone/>
              <a:defRPr sz="5001" cap="all" baseline="0">
                <a:solidFill>
                  <a:schemeClr val="bg1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en-US"/>
              <a:t>Lorem Ipsum </a:t>
            </a:r>
            <a:br>
              <a:rPr lang="en-US"/>
            </a:br>
            <a:r>
              <a:rPr lang="en-US"/>
              <a:t>Dolor Sit Amet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16AC546-F64F-5A42-3C36-1C44F8EB7DE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65094" y="4175297"/>
            <a:ext cx="8490045" cy="33631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0A959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 Sit Amet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93EE788-C624-6ACD-CB62-3C3BF79B399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55129" y="6212789"/>
            <a:ext cx="1371599" cy="291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37129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- Yellow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5632E8F-F4B4-BF7A-EC70-51070CE0FB66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F5A7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528DEDDA-9345-3BC7-8D95-37F6B864396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3C233EF4-6C60-28D6-E705-6C2C344887C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65094" y="2328880"/>
            <a:ext cx="8489577" cy="427598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0A959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</a:t>
            </a:r>
          </a:p>
        </p:txBody>
      </p:sp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67D85DB8-F200-6455-1C9D-95AC7D62EBD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65094" y="2847015"/>
            <a:ext cx="8490045" cy="1130300"/>
          </a:xfrm>
        </p:spPr>
        <p:txBody>
          <a:bodyPr>
            <a:noAutofit/>
          </a:bodyPr>
          <a:lstStyle>
            <a:lvl1pPr marL="0" indent="0">
              <a:lnSpc>
                <a:spcPts val="4500"/>
              </a:lnSpc>
              <a:buNone/>
              <a:defRPr sz="5001" cap="all" baseline="0">
                <a:solidFill>
                  <a:srgbClr val="1F2F39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en-US"/>
              <a:t>Lorem Ipsum </a:t>
            </a:r>
            <a:br>
              <a:rPr lang="en-US"/>
            </a:br>
            <a:r>
              <a:rPr lang="en-US"/>
              <a:t>Dolor Sit Amet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93DBD2A7-204A-1183-3BDB-712C0D2AAB9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65094" y="4175297"/>
            <a:ext cx="8490045" cy="33631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 Sit Amet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5DD357D-6C7E-211F-50F7-39BEC6A70E1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55129" y="6212789"/>
            <a:ext cx="1371599" cy="291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95614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- Teal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5632E8F-F4B4-BF7A-EC70-51070CE0FB66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A9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59FCCCE2-DF7D-B636-ADC6-4596275E019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412900CB-8E6C-4B20-BF3E-FF7E533A19B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65094" y="2328880"/>
            <a:ext cx="8489577" cy="427598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5A71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</a:t>
            </a:r>
          </a:p>
        </p:txBody>
      </p:sp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B547F6E8-E19C-16CD-E0B2-3F8C917488E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65094" y="2847015"/>
            <a:ext cx="8490045" cy="1130300"/>
          </a:xfrm>
        </p:spPr>
        <p:txBody>
          <a:bodyPr>
            <a:noAutofit/>
          </a:bodyPr>
          <a:lstStyle>
            <a:lvl1pPr marL="0" indent="0">
              <a:lnSpc>
                <a:spcPts val="4500"/>
              </a:lnSpc>
              <a:buNone/>
              <a:defRPr sz="5001" cap="all" baseline="0">
                <a:solidFill>
                  <a:schemeClr val="bg1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en-US"/>
              <a:t>Lorem Ipsum </a:t>
            </a:r>
            <a:br>
              <a:rPr lang="en-US"/>
            </a:br>
            <a:r>
              <a:rPr lang="en-US"/>
              <a:t>Dolor Sit Amet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AD6852FE-59B2-8658-B010-9D81EE4FA22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65094" y="4175297"/>
            <a:ext cx="8490045" cy="33631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1F2F3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 Sit Amet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ADD75B7-5D8A-670C-4FC4-299A5C9F13A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55129" y="6212789"/>
            <a:ext cx="1371599" cy="291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04842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- Whit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5632E8F-F4B4-BF7A-EC70-51070CE0FB66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7529E30-9FB9-67F7-33FD-33AF90032B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1999" cy="6857999"/>
          </a:xfrm>
          <a:prstGeom prst="rect">
            <a:avLst/>
          </a:prstGeom>
        </p:spPr>
      </p:pic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189E4EF1-8346-5CA8-5F5B-0355F6E718B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65094" y="2328880"/>
            <a:ext cx="8489577" cy="427598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5A71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</a:t>
            </a:r>
          </a:p>
        </p:txBody>
      </p:sp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9A5BED15-7F06-2C0B-6DEF-A0ED713DE3D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65094" y="2847015"/>
            <a:ext cx="8490045" cy="1130300"/>
          </a:xfrm>
        </p:spPr>
        <p:txBody>
          <a:bodyPr>
            <a:noAutofit/>
          </a:bodyPr>
          <a:lstStyle>
            <a:lvl1pPr marL="0" indent="0">
              <a:lnSpc>
                <a:spcPts val="4500"/>
              </a:lnSpc>
              <a:buNone/>
              <a:defRPr sz="5001" cap="all" baseline="0">
                <a:solidFill>
                  <a:srgbClr val="1F2F39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en-US"/>
              <a:t>Lorem Ipsum </a:t>
            </a:r>
            <a:br>
              <a:rPr lang="en-US"/>
            </a:br>
            <a:r>
              <a:rPr lang="en-US"/>
              <a:t>Dolor Sit Amet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292C2EC3-67B0-B7ED-D17C-BB57A4F515F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65094" y="4175297"/>
            <a:ext cx="8490045" cy="33631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0A959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 Sit Amet</a:t>
            </a:r>
          </a:p>
        </p:txBody>
      </p:sp>
    </p:spTree>
    <p:extLst>
      <p:ext uri="{BB962C8B-B14F-4D97-AF65-F5344CB8AC3E}">
        <p14:creationId xmlns:p14="http://schemas.microsoft.com/office/powerpoint/2010/main" val="255072857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- Blue Text - Whit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5632E8F-F4B4-BF7A-EC70-51070CE0FB66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7529E30-9FB9-67F7-33FD-33AF90032B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1999" cy="6857999"/>
          </a:xfrm>
          <a:prstGeom prst="rect">
            <a:avLst/>
          </a:prstGeom>
        </p:spPr>
      </p:pic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189E4EF1-8346-5CA8-5F5B-0355F6E718B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65094" y="2328880"/>
            <a:ext cx="8489577" cy="427598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1F2F3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</a:t>
            </a:r>
          </a:p>
        </p:txBody>
      </p:sp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9A5BED15-7F06-2C0B-6DEF-A0ED713DE3D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65094" y="2847015"/>
            <a:ext cx="8490045" cy="1130300"/>
          </a:xfrm>
        </p:spPr>
        <p:txBody>
          <a:bodyPr>
            <a:noAutofit/>
          </a:bodyPr>
          <a:lstStyle>
            <a:lvl1pPr marL="0" indent="0">
              <a:lnSpc>
                <a:spcPts val="4500"/>
              </a:lnSpc>
              <a:buNone/>
              <a:defRPr sz="5001" cap="all" baseline="0">
                <a:solidFill>
                  <a:srgbClr val="1F2F39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en-US"/>
              <a:t>Lorem Ipsum </a:t>
            </a:r>
            <a:br>
              <a:rPr lang="en-US"/>
            </a:br>
            <a:r>
              <a:rPr lang="en-US"/>
              <a:t>Dolor Sit Amet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292C2EC3-67B0-B7ED-D17C-BB57A4F515F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65094" y="4175297"/>
            <a:ext cx="8490045" cy="33631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1F2F3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 Sit Amet</a:t>
            </a:r>
          </a:p>
        </p:txBody>
      </p:sp>
    </p:spTree>
    <p:extLst>
      <p:ext uri="{BB962C8B-B14F-4D97-AF65-F5344CB8AC3E}">
        <p14:creationId xmlns:p14="http://schemas.microsoft.com/office/powerpoint/2010/main" val="3586575416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- Yellow Text - Whit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5632E8F-F4B4-BF7A-EC70-51070CE0FB66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7529E30-9FB9-67F7-33FD-33AF90032B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1999" cy="6857999"/>
          </a:xfrm>
          <a:prstGeom prst="rect">
            <a:avLst/>
          </a:prstGeom>
        </p:spPr>
      </p:pic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189E4EF1-8346-5CA8-5F5B-0355F6E718B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65094" y="2328880"/>
            <a:ext cx="8489577" cy="427598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5A71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</a:t>
            </a:r>
          </a:p>
        </p:txBody>
      </p:sp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9A5BED15-7F06-2C0B-6DEF-A0ED713DE3D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65094" y="2847015"/>
            <a:ext cx="8490045" cy="1130300"/>
          </a:xfrm>
        </p:spPr>
        <p:txBody>
          <a:bodyPr>
            <a:noAutofit/>
          </a:bodyPr>
          <a:lstStyle>
            <a:lvl1pPr marL="0" indent="0">
              <a:lnSpc>
                <a:spcPts val="4500"/>
              </a:lnSpc>
              <a:buNone/>
              <a:defRPr sz="5001" cap="all" baseline="0">
                <a:solidFill>
                  <a:srgbClr val="F5A71E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en-US"/>
              <a:t>Lorem Ipsum </a:t>
            </a:r>
            <a:br>
              <a:rPr lang="en-US"/>
            </a:br>
            <a:r>
              <a:rPr lang="en-US"/>
              <a:t>Dolor Sit Amet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292C2EC3-67B0-B7ED-D17C-BB57A4F515F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65094" y="4175297"/>
            <a:ext cx="8490045" cy="33631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F5A71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 Sit Amet</a:t>
            </a:r>
          </a:p>
        </p:txBody>
      </p:sp>
    </p:spTree>
    <p:extLst>
      <p:ext uri="{BB962C8B-B14F-4D97-AF65-F5344CB8AC3E}">
        <p14:creationId xmlns:p14="http://schemas.microsoft.com/office/powerpoint/2010/main" val="224733912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- Teal Text - Whit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5632E8F-F4B4-BF7A-EC70-51070CE0FB66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7529E30-9FB9-67F7-33FD-33AF90032B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1999" cy="6857999"/>
          </a:xfrm>
          <a:prstGeom prst="rect">
            <a:avLst/>
          </a:prstGeom>
        </p:spPr>
      </p:pic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189E4EF1-8346-5CA8-5F5B-0355F6E718B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65094" y="2328880"/>
            <a:ext cx="8489577" cy="427598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0A959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</a:t>
            </a:r>
          </a:p>
        </p:txBody>
      </p:sp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9A5BED15-7F06-2C0B-6DEF-A0ED713DE3D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65094" y="2847015"/>
            <a:ext cx="8490045" cy="1130300"/>
          </a:xfrm>
        </p:spPr>
        <p:txBody>
          <a:bodyPr>
            <a:noAutofit/>
          </a:bodyPr>
          <a:lstStyle>
            <a:lvl1pPr marL="0" indent="0">
              <a:lnSpc>
                <a:spcPts val="4500"/>
              </a:lnSpc>
              <a:buNone/>
              <a:defRPr sz="5001" cap="all" baseline="0">
                <a:solidFill>
                  <a:srgbClr val="0A9594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en-US"/>
              <a:t>Lorem Ipsum </a:t>
            </a:r>
            <a:br>
              <a:rPr lang="en-US"/>
            </a:br>
            <a:r>
              <a:rPr lang="en-US"/>
              <a:t>Dolor Sit Amet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292C2EC3-67B0-B7ED-D17C-BB57A4F515F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65094" y="4175297"/>
            <a:ext cx="8490045" cy="33631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0A959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 Sit Amet</a:t>
            </a:r>
          </a:p>
        </p:txBody>
      </p:sp>
    </p:spTree>
    <p:extLst>
      <p:ext uri="{BB962C8B-B14F-4D97-AF65-F5344CB8AC3E}">
        <p14:creationId xmlns:p14="http://schemas.microsoft.com/office/powerpoint/2010/main" val="421114273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- Blu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5632E8F-F4B4-BF7A-EC70-51070CE0FB66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1F2F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ECCA4C40-5947-70E4-C23E-D707BFC163E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771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9986CE-6888-6ACF-9F37-AFE8EE1E1D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D60F05-F397-E45E-3390-B6BF64EC67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F9312A-3504-D022-905D-7C704E60DB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35AE8A-8984-5336-1AED-7C04DCECF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9410B-08E6-414D-A804-4F3B0B48C9F5}" type="datetimeFigureOut">
              <a:rPr lang="en-US" smtClean="0"/>
              <a:t>11/2/24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DBF41E-B62C-1D93-2934-32A2C776D7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0030A5-E52A-6F64-1425-5EAABD2E3A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5AC56-7E2C-45A4-83FF-AE892DBF0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434009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- Yellow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5632E8F-F4B4-BF7A-EC70-51070CE0FB66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F5A7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528DEDDA-9345-3BC7-8D95-37F6B864396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189965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- Teal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5632E8F-F4B4-BF7A-EC70-51070CE0FB66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A9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59FCCCE2-DF7D-B636-ADC6-4596275E019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4033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- Whit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5632E8F-F4B4-BF7A-EC70-51070CE0FB66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7529E30-9FB9-67F7-33FD-33AF90032B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1999" cy="6857999"/>
          </a:xfrm>
          <a:prstGeom prst="rect">
            <a:avLst/>
          </a:prstGeom>
        </p:spPr>
      </p:pic>
      <p:pic>
        <p:nvPicPr>
          <p:cNvPr id="6" name="Picture 5" descr="Icon&#10;&#10;Description automatically generated with low confidence">
            <a:extLst>
              <a:ext uri="{FF2B5EF4-FFF2-40B4-BE49-F238E27FC236}">
                <a16:creationId xmlns:a16="http://schemas.microsoft.com/office/drawing/2014/main" id="{6EFF4A08-8745-B4A8-7C61-E97D1703423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55128" y="6212789"/>
            <a:ext cx="1371600" cy="291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489556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- Division Footer Blue - Whit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5632E8F-F4B4-BF7A-EC70-51070CE0FB66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7529E30-9FB9-67F7-33FD-33AF90032B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1999" cy="685799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7289104-ACC2-38FD-5DFC-1EC801724338}"/>
              </a:ext>
            </a:extLst>
          </p:cNvPr>
          <p:cNvSpPr/>
          <p:nvPr userDrawn="1"/>
        </p:nvSpPr>
        <p:spPr>
          <a:xfrm>
            <a:off x="0" y="6812280"/>
            <a:ext cx="12188952" cy="45720"/>
          </a:xfrm>
          <a:prstGeom prst="rect">
            <a:avLst/>
          </a:prstGeom>
          <a:solidFill>
            <a:srgbClr val="1F2F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6218F96-08CA-E366-59FE-75E4D673500C}"/>
              </a:ext>
            </a:extLst>
          </p:cNvPr>
          <p:cNvSpPr/>
          <p:nvPr userDrawn="1"/>
        </p:nvSpPr>
        <p:spPr>
          <a:xfrm>
            <a:off x="0" y="6492240"/>
            <a:ext cx="2743200" cy="365760"/>
          </a:xfrm>
          <a:prstGeom prst="rect">
            <a:avLst/>
          </a:prstGeom>
          <a:solidFill>
            <a:srgbClr val="1F2F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51F9DC7-B653-F19C-F5AA-B225F5BED79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-3046" y="6553905"/>
            <a:ext cx="2743200" cy="267000"/>
          </a:xfrm>
        </p:spPr>
        <p:txBody>
          <a:bodyPr>
            <a:no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Division Title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561C84D9-EFC6-826B-98CD-12CE091CCA5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65094" y="2328880"/>
            <a:ext cx="8489577" cy="427598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5A71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</a:t>
            </a:r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0E9DDB70-8466-5866-8167-6B46DD097D7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65094" y="2847015"/>
            <a:ext cx="8490045" cy="1130300"/>
          </a:xfrm>
        </p:spPr>
        <p:txBody>
          <a:bodyPr>
            <a:noAutofit/>
          </a:bodyPr>
          <a:lstStyle>
            <a:lvl1pPr marL="0" indent="0">
              <a:lnSpc>
                <a:spcPts val="4500"/>
              </a:lnSpc>
              <a:buNone/>
              <a:defRPr sz="5001" cap="all" baseline="0">
                <a:solidFill>
                  <a:srgbClr val="1F2F39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en-US"/>
              <a:t>Lorem Ipsum </a:t>
            </a:r>
            <a:br>
              <a:rPr lang="en-US"/>
            </a:br>
            <a:r>
              <a:rPr lang="en-US"/>
              <a:t>Dolor Sit Amet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91C0F85E-C4D0-B445-0B2B-75DADB856B9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5094" y="4175297"/>
            <a:ext cx="8490045" cy="33631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0A959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 Sit Amet</a:t>
            </a:r>
          </a:p>
        </p:txBody>
      </p:sp>
      <p:pic>
        <p:nvPicPr>
          <p:cNvPr id="12" name="Picture 11" descr="Icon&#10;&#10;Description automatically generated with low confidence">
            <a:extLst>
              <a:ext uri="{FF2B5EF4-FFF2-40B4-BE49-F238E27FC236}">
                <a16:creationId xmlns:a16="http://schemas.microsoft.com/office/drawing/2014/main" id="{A40EC530-011A-A588-22E2-33A67D39C57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55128" y="6212789"/>
            <a:ext cx="1371600" cy="291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61328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- Division Footer Blue - Whit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5632E8F-F4B4-BF7A-EC70-51070CE0FB66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7529E30-9FB9-67F7-33FD-33AF90032B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1999" cy="685799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7289104-ACC2-38FD-5DFC-1EC801724338}"/>
              </a:ext>
            </a:extLst>
          </p:cNvPr>
          <p:cNvSpPr/>
          <p:nvPr userDrawn="1"/>
        </p:nvSpPr>
        <p:spPr>
          <a:xfrm>
            <a:off x="0" y="6812280"/>
            <a:ext cx="12188952" cy="45720"/>
          </a:xfrm>
          <a:prstGeom prst="rect">
            <a:avLst/>
          </a:prstGeom>
          <a:solidFill>
            <a:srgbClr val="1F2F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6218F96-08CA-E366-59FE-75E4D673500C}"/>
              </a:ext>
            </a:extLst>
          </p:cNvPr>
          <p:cNvSpPr/>
          <p:nvPr userDrawn="1"/>
        </p:nvSpPr>
        <p:spPr>
          <a:xfrm>
            <a:off x="0" y="6492240"/>
            <a:ext cx="2743200" cy="365760"/>
          </a:xfrm>
          <a:prstGeom prst="rect">
            <a:avLst/>
          </a:prstGeom>
          <a:solidFill>
            <a:srgbClr val="1F2F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51F9DC7-B653-F19C-F5AA-B225F5BED79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-3046" y="6553905"/>
            <a:ext cx="2743200" cy="267000"/>
          </a:xfrm>
        </p:spPr>
        <p:txBody>
          <a:bodyPr>
            <a:no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Division Title</a:t>
            </a:r>
          </a:p>
        </p:txBody>
      </p:sp>
      <p:pic>
        <p:nvPicPr>
          <p:cNvPr id="6" name="Picture 5" descr="Icon&#10;&#10;Description automatically generated with low confidence">
            <a:extLst>
              <a:ext uri="{FF2B5EF4-FFF2-40B4-BE49-F238E27FC236}">
                <a16:creationId xmlns:a16="http://schemas.microsoft.com/office/drawing/2014/main" id="{AD2287D5-091D-B53C-F098-930AB9BBD91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55128" y="6212789"/>
            <a:ext cx="1371600" cy="291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33430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- Division Footer Yellow - Whit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5632E8F-F4B4-BF7A-EC70-51070CE0FB66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7529E30-9FB9-67F7-33FD-33AF90032B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1999" cy="685799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7289104-ACC2-38FD-5DFC-1EC801724338}"/>
              </a:ext>
            </a:extLst>
          </p:cNvPr>
          <p:cNvSpPr/>
          <p:nvPr userDrawn="1"/>
        </p:nvSpPr>
        <p:spPr>
          <a:xfrm>
            <a:off x="0" y="6812280"/>
            <a:ext cx="12188952" cy="45720"/>
          </a:xfrm>
          <a:prstGeom prst="rect">
            <a:avLst/>
          </a:prstGeom>
          <a:solidFill>
            <a:srgbClr val="F5A7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6218F96-08CA-E366-59FE-75E4D673500C}"/>
              </a:ext>
            </a:extLst>
          </p:cNvPr>
          <p:cNvSpPr/>
          <p:nvPr userDrawn="1"/>
        </p:nvSpPr>
        <p:spPr>
          <a:xfrm>
            <a:off x="0" y="6492240"/>
            <a:ext cx="2743200" cy="365760"/>
          </a:xfrm>
          <a:prstGeom prst="rect">
            <a:avLst/>
          </a:prstGeom>
          <a:solidFill>
            <a:srgbClr val="F5A7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51F9DC7-B653-F19C-F5AA-B225F5BED79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-3046" y="6553905"/>
            <a:ext cx="2743200" cy="267000"/>
          </a:xfrm>
        </p:spPr>
        <p:txBody>
          <a:bodyPr>
            <a:no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Division Title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C9469AA1-80BA-4573-7781-A0ADAC4A157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65094" y="2328880"/>
            <a:ext cx="8489577" cy="427598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5A71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</a:t>
            </a:r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A10C1FB0-25D9-EB61-9361-F2625837D37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65094" y="2847015"/>
            <a:ext cx="8490045" cy="1130300"/>
          </a:xfrm>
        </p:spPr>
        <p:txBody>
          <a:bodyPr>
            <a:noAutofit/>
          </a:bodyPr>
          <a:lstStyle>
            <a:lvl1pPr marL="0" indent="0">
              <a:lnSpc>
                <a:spcPts val="4500"/>
              </a:lnSpc>
              <a:buNone/>
              <a:defRPr sz="5001" cap="all" baseline="0">
                <a:solidFill>
                  <a:srgbClr val="1F2F39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en-US"/>
              <a:t>Lorem Ipsum </a:t>
            </a:r>
            <a:br>
              <a:rPr lang="en-US"/>
            </a:br>
            <a:r>
              <a:rPr lang="en-US"/>
              <a:t>Dolor Sit Amet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830A93D1-DB3D-A460-0627-7116D007261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5094" y="4175297"/>
            <a:ext cx="8490045" cy="33631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0A959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 Sit Amet</a:t>
            </a:r>
          </a:p>
        </p:txBody>
      </p:sp>
      <p:pic>
        <p:nvPicPr>
          <p:cNvPr id="12" name="Picture 11" descr="Icon&#10;&#10;Description automatically generated with low confidence">
            <a:extLst>
              <a:ext uri="{FF2B5EF4-FFF2-40B4-BE49-F238E27FC236}">
                <a16:creationId xmlns:a16="http://schemas.microsoft.com/office/drawing/2014/main" id="{B51514C5-C63A-E389-D215-C23B02A1F1F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55128" y="6212789"/>
            <a:ext cx="1371600" cy="291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51536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- Division Footer Yellow - Whit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5632E8F-F4B4-BF7A-EC70-51070CE0FB66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7529E30-9FB9-67F7-33FD-33AF90032B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1999" cy="685799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7289104-ACC2-38FD-5DFC-1EC801724338}"/>
              </a:ext>
            </a:extLst>
          </p:cNvPr>
          <p:cNvSpPr/>
          <p:nvPr userDrawn="1"/>
        </p:nvSpPr>
        <p:spPr>
          <a:xfrm>
            <a:off x="0" y="6812280"/>
            <a:ext cx="12188952" cy="45720"/>
          </a:xfrm>
          <a:prstGeom prst="rect">
            <a:avLst/>
          </a:prstGeom>
          <a:solidFill>
            <a:srgbClr val="F5A7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6218F96-08CA-E366-59FE-75E4D673500C}"/>
              </a:ext>
            </a:extLst>
          </p:cNvPr>
          <p:cNvSpPr/>
          <p:nvPr userDrawn="1"/>
        </p:nvSpPr>
        <p:spPr>
          <a:xfrm>
            <a:off x="0" y="6492240"/>
            <a:ext cx="2743200" cy="365760"/>
          </a:xfrm>
          <a:prstGeom prst="rect">
            <a:avLst/>
          </a:prstGeom>
          <a:solidFill>
            <a:srgbClr val="F5A7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51F9DC7-B653-F19C-F5AA-B225F5BED79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-3046" y="6553905"/>
            <a:ext cx="2743200" cy="267000"/>
          </a:xfrm>
        </p:spPr>
        <p:txBody>
          <a:bodyPr>
            <a:no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Division Title</a:t>
            </a:r>
          </a:p>
        </p:txBody>
      </p:sp>
      <p:pic>
        <p:nvPicPr>
          <p:cNvPr id="6" name="Picture 5" descr="Icon&#10;&#10;Description automatically generated with low confidence">
            <a:extLst>
              <a:ext uri="{FF2B5EF4-FFF2-40B4-BE49-F238E27FC236}">
                <a16:creationId xmlns:a16="http://schemas.microsoft.com/office/drawing/2014/main" id="{A7F1ED9B-92EC-C32F-031F-0CFD7F07606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55128" y="6212789"/>
            <a:ext cx="1371600" cy="291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535208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- Division Footer Teal - Whit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5632E8F-F4B4-BF7A-EC70-51070CE0FB66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7529E30-9FB9-67F7-33FD-33AF90032B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1999" cy="685799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7289104-ACC2-38FD-5DFC-1EC801724338}"/>
              </a:ext>
            </a:extLst>
          </p:cNvPr>
          <p:cNvSpPr/>
          <p:nvPr userDrawn="1"/>
        </p:nvSpPr>
        <p:spPr>
          <a:xfrm>
            <a:off x="0" y="6812280"/>
            <a:ext cx="12188952" cy="45720"/>
          </a:xfrm>
          <a:prstGeom prst="rect">
            <a:avLst/>
          </a:prstGeom>
          <a:solidFill>
            <a:srgbClr val="0A9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6218F96-08CA-E366-59FE-75E4D673500C}"/>
              </a:ext>
            </a:extLst>
          </p:cNvPr>
          <p:cNvSpPr/>
          <p:nvPr userDrawn="1"/>
        </p:nvSpPr>
        <p:spPr>
          <a:xfrm>
            <a:off x="0" y="6492240"/>
            <a:ext cx="2743200" cy="365760"/>
          </a:xfrm>
          <a:prstGeom prst="rect">
            <a:avLst/>
          </a:prstGeom>
          <a:solidFill>
            <a:srgbClr val="0A9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51F9DC7-B653-F19C-F5AA-B225F5BED79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-3046" y="6553905"/>
            <a:ext cx="2743200" cy="267000"/>
          </a:xfrm>
        </p:spPr>
        <p:txBody>
          <a:bodyPr>
            <a:no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Division Title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6BF8DC36-16C4-554E-4384-895205197F5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65094" y="2328880"/>
            <a:ext cx="8489577" cy="427598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5A71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</a:t>
            </a:r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ED16CB83-0796-EDF1-3362-FFB418313AC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65094" y="2847015"/>
            <a:ext cx="8490045" cy="1130300"/>
          </a:xfrm>
        </p:spPr>
        <p:txBody>
          <a:bodyPr>
            <a:noAutofit/>
          </a:bodyPr>
          <a:lstStyle>
            <a:lvl1pPr marL="0" indent="0">
              <a:lnSpc>
                <a:spcPts val="4500"/>
              </a:lnSpc>
              <a:buNone/>
              <a:defRPr sz="5001" cap="all" baseline="0">
                <a:solidFill>
                  <a:srgbClr val="1F2F39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en-US"/>
              <a:t>Lorem Ipsum </a:t>
            </a:r>
            <a:br>
              <a:rPr lang="en-US"/>
            </a:br>
            <a:r>
              <a:rPr lang="en-US"/>
              <a:t>Dolor Sit Amet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EF55D4D7-E221-EC25-969D-587C75CA11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5094" y="4175297"/>
            <a:ext cx="8490045" cy="33631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0A959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Lorem Ipsum Dolor Sit Amet</a:t>
            </a:r>
          </a:p>
        </p:txBody>
      </p:sp>
      <p:pic>
        <p:nvPicPr>
          <p:cNvPr id="12" name="Picture 11" descr="Icon&#10;&#10;Description automatically generated with low confidence">
            <a:extLst>
              <a:ext uri="{FF2B5EF4-FFF2-40B4-BE49-F238E27FC236}">
                <a16:creationId xmlns:a16="http://schemas.microsoft.com/office/drawing/2014/main" id="{0DA85CCD-7019-10B6-1C44-51AE5ED7AE6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55128" y="6212789"/>
            <a:ext cx="1371600" cy="291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882830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- Division Footer Teal - Whit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5632E8F-F4B4-BF7A-EC70-51070CE0FB66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7529E30-9FB9-67F7-33FD-33AF90032B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1999" cy="685799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7289104-ACC2-38FD-5DFC-1EC801724338}"/>
              </a:ext>
            </a:extLst>
          </p:cNvPr>
          <p:cNvSpPr/>
          <p:nvPr userDrawn="1"/>
        </p:nvSpPr>
        <p:spPr>
          <a:xfrm>
            <a:off x="0" y="6812280"/>
            <a:ext cx="12188952" cy="45720"/>
          </a:xfrm>
          <a:prstGeom prst="rect">
            <a:avLst/>
          </a:prstGeom>
          <a:solidFill>
            <a:srgbClr val="0A9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6218F96-08CA-E366-59FE-75E4D673500C}"/>
              </a:ext>
            </a:extLst>
          </p:cNvPr>
          <p:cNvSpPr/>
          <p:nvPr userDrawn="1"/>
        </p:nvSpPr>
        <p:spPr>
          <a:xfrm>
            <a:off x="0" y="6492240"/>
            <a:ext cx="2743200" cy="365760"/>
          </a:xfrm>
          <a:prstGeom prst="rect">
            <a:avLst/>
          </a:prstGeom>
          <a:solidFill>
            <a:srgbClr val="0A9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51F9DC7-B653-F19C-F5AA-B225F5BED79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-3046" y="6553905"/>
            <a:ext cx="2743200" cy="267000"/>
          </a:xfrm>
        </p:spPr>
        <p:txBody>
          <a:bodyPr>
            <a:no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Division Title</a:t>
            </a:r>
          </a:p>
        </p:txBody>
      </p:sp>
      <p:pic>
        <p:nvPicPr>
          <p:cNvPr id="6" name="Picture 5" descr="Icon&#10;&#10;Description automatically generated with low confidence">
            <a:extLst>
              <a:ext uri="{FF2B5EF4-FFF2-40B4-BE49-F238E27FC236}">
                <a16:creationId xmlns:a16="http://schemas.microsoft.com/office/drawing/2014/main" id="{86A392FA-8D68-3F14-B404-53EF4A1B1F1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55128" y="6212789"/>
            <a:ext cx="1371600" cy="291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639027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lying V BG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9C93904-5D27-2613-DC2D-5CFCF314112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con&#10;&#10;Description automatically generated with low confidence">
            <a:extLst>
              <a:ext uri="{FF2B5EF4-FFF2-40B4-BE49-F238E27FC236}">
                <a16:creationId xmlns:a16="http://schemas.microsoft.com/office/drawing/2014/main" id="{DC0A3A05-D84E-A9B7-BAE6-99BBDED5C36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55128" y="6212789"/>
            <a:ext cx="1371600" cy="291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367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tif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50.xml"/><Relationship Id="rId21" Type="http://schemas.openxmlformats.org/officeDocument/2006/relationships/slideLayout" Target="../slideLayouts/slideLayout45.xml"/><Relationship Id="rId42" Type="http://schemas.openxmlformats.org/officeDocument/2006/relationships/slideLayout" Target="../slideLayouts/slideLayout66.xml"/><Relationship Id="rId47" Type="http://schemas.openxmlformats.org/officeDocument/2006/relationships/slideLayout" Target="../slideLayouts/slideLayout71.xml"/><Relationship Id="rId63" Type="http://schemas.openxmlformats.org/officeDocument/2006/relationships/slideLayout" Target="../slideLayouts/slideLayout87.xml"/><Relationship Id="rId68" Type="http://schemas.openxmlformats.org/officeDocument/2006/relationships/slideLayout" Target="../slideLayouts/slideLayout92.xml"/><Relationship Id="rId84" Type="http://schemas.openxmlformats.org/officeDocument/2006/relationships/slideLayout" Target="../slideLayouts/slideLayout108.xml"/><Relationship Id="rId89" Type="http://schemas.openxmlformats.org/officeDocument/2006/relationships/slideLayout" Target="../slideLayouts/slideLayout113.xml"/><Relationship Id="rId1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35.xml"/><Relationship Id="rId32" Type="http://schemas.openxmlformats.org/officeDocument/2006/relationships/slideLayout" Target="../slideLayouts/slideLayout56.xml"/><Relationship Id="rId37" Type="http://schemas.openxmlformats.org/officeDocument/2006/relationships/slideLayout" Target="../slideLayouts/slideLayout61.xml"/><Relationship Id="rId53" Type="http://schemas.openxmlformats.org/officeDocument/2006/relationships/slideLayout" Target="../slideLayouts/slideLayout77.xml"/><Relationship Id="rId58" Type="http://schemas.openxmlformats.org/officeDocument/2006/relationships/slideLayout" Target="../slideLayouts/slideLayout82.xml"/><Relationship Id="rId74" Type="http://schemas.openxmlformats.org/officeDocument/2006/relationships/slideLayout" Target="../slideLayouts/slideLayout98.xml"/><Relationship Id="rId79" Type="http://schemas.openxmlformats.org/officeDocument/2006/relationships/slideLayout" Target="../slideLayouts/slideLayout103.xml"/><Relationship Id="rId5" Type="http://schemas.openxmlformats.org/officeDocument/2006/relationships/slideLayout" Target="../slideLayouts/slideLayout29.xml"/><Relationship Id="rId90" Type="http://schemas.openxmlformats.org/officeDocument/2006/relationships/slideLayout" Target="../slideLayouts/slideLayout114.xml"/><Relationship Id="rId95" Type="http://schemas.openxmlformats.org/officeDocument/2006/relationships/theme" Target="../theme/theme4.xml"/><Relationship Id="rId22" Type="http://schemas.openxmlformats.org/officeDocument/2006/relationships/slideLayout" Target="../slideLayouts/slideLayout46.xml"/><Relationship Id="rId27" Type="http://schemas.openxmlformats.org/officeDocument/2006/relationships/slideLayout" Target="../slideLayouts/slideLayout51.xml"/><Relationship Id="rId43" Type="http://schemas.openxmlformats.org/officeDocument/2006/relationships/slideLayout" Target="../slideLayouts/slideLayout67.xml"/><Relationship Id="rId48" Type="http://schemas.openxmlformats.org/officeDocument/2006/relationships/slideLayout" Target="../slideLayouts/slideLayout72.xml"/><Relationship Id="rId64" Type="http://schemas.openxmlformats.org/officeDocument/2006/relationships/slideLayout" Target="../slideLayouts/slideLayout88.xml"/><Relationship Id="rId69" Type="http://schemas.openxmlformats.org/officeDocument/2006/relationships/slideLayout" Target="../slideLayouts/slideLayout93.xml"/><Relationship Id="rId8" Type="http://schemas.openxmlformats.org/officeDocument/2006/relationships/slideLayout" Target="../slideLayouts/slideLayout32.xml"/><Relationship Id="rId51" Type="http://schemas.openxmlformats.org/officeDocument/2006/relationships/slideLayout" Target="../slideLayouts/slideLayout75.xml"/><Relationship Id="rId72" Type="http://schemas.openxmlformats.org/officeDocument/2006/relationships/slideLayout" Target="../slideLayouts/slideLayout96.xml"/><Relationship Id="rId80" Type="http://schemas.openxmlformats.org/officeDocument/2006/relationships/slideLayout" Target="../slideLayouts/slideLayout104.xml"/><Relationship Id="rId85" Type="http://schemas.openxmlformats.org/officeDocument/2006/relationships/slideLayout" Target="../slideLayouts/slideLayout109.xml"/><Relationship Id="rId93" Type="http://schemas.openxmlformats.org/officeDocument/2006/relationships/slideLayout" Target="../slideLayouts/slideLayout117.xml"/><Relationship Id="rId3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41.xml"/><Relationship Id="rId25" Type="http://schemas.openxmlformats.org/officeDocument/2006/relationships/slideLayout" Target="../slideLayouts/slideLayout49.xml"/><Relationship Id="rId33" Type="http://schemas.openxmlformats.org/officeDocument/2006/relationships/slideLayout" Target="../slideLayouts/slideLayout57.xml"/><Relationship Id="rId38" Type="http://schemas.openxmlformats.org/officeDocument/2006/relationships/slideLayout" Target="../slideLayouts/slideLayout62.xml"/><Relationship Id="rId46" Type="http://schemas.openxmlformats.org/officeDocument/2006/relationships/slideLayout" Target="../slideLayouts/slideLayout70.xml"/><Relationship Id="rId59" Type="http://schemas.openxmlformats.org/officeDocument/2006/relationships/slideLayout" Target="../slideLayouts/slideLayout83.xml"/><Relationship Id="rId67" Type="http://schemas.openxmlformats.org/officeDocument/2006/relationships/slideLayout" Target="../slideLayouts/slideLayout91.xml"/><Relationship Id="rId20" Type="http://schemas.openxmlformats.org/officeDocument/2006/relationships/slideLayout" Target="../slideLayouts/slideLayout44.xml"/><Relationship Id="rId41" Type="http://schemas.openxmlformats.org/officeDocument/2006/relationships/slideLayout" Target="../slideLayouts/slideLayout65.xml"/><Relationship Id="rId54" Type="http://schemas.openxmlformats.org/officeDocument/2006/relationships/slideLayout" Target="../slideLayouts/slideLayout78.xml"/><Relationship Id="rId62" Type="http://schemas.openxmlformats.org/officeDocument/2006/relationships/slideLayout" Target="../slideLayouts/slideLayout86.xml"/><Relationship Id="rId70" Type="http://schemas.openxmlformats.org/officeDocument/2006/relationships/slideLayout" Target="../slideLayouts/slideLayout94.xml"/><Relationship Id="rId75" Type="http://schemas.openxmlformats.org/officeDocument/2006/relationships/slideLayout" Target="../slideLayouts/slideLayout99.xml"/><Relationship Id="rId83" Type="http://schemas.openxmlformats.org/officeDocument/2006/relationships/slideLayout" Target="../slideLayouts/slideLayout107.xml"/><Relationship Id="rId88" Type="http://schemas.openxmlformats.org/officeDocument/2006/relationships/slideLayout" Target="../slideLayouts/slideLayout112.xml"/><Relationship Id="rId91" Type="http://schemas.openxmlformats.org/officeDocument/2006/relationships/slideLayout" Target="../slideLayouts/slideLayout115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5" Type="http://schemas.openxmlformats.org/officeDocument/2006/relationships/slideLayout" Target="../slideLayouts/slideLayout39.xml"/><Relationship Id="rId23" Type="http://schemas.openxmlformats.org/officeDocument/2006/relationships/slideLayout" Target="../slideLayouts/slideLayout47.xml"/><Relationship Id="rId28" Type="http://schemas.openxmlformats.org/officeDocument/2006/relationships/slideLayout" Target="../slideLayouts/slideLayout52.xml"/><Relationship Id="rId36" Type="http://schemas.openxmlformats.org/officeDocument/2006/relationships/slideLayout" Target="../slideLayouts/slideLayout60.xml"/><Relationship Id="rId49" Type="http://schemas.openxmlformats.org/officeDocument/2006/relationships/slideLayout" Target="../slideLayouts/slideLayout73.xml"/><Relationship Id="rId57" Type="http://schemas.openxmlformats.org/officeDocument/2006/relationships/slideLayout" Target="../slideLayouts/slideLayout81.xml"/><Relationship Id="rId10" Type="http://schemas.openxmlformats.org/officeDocument/2006/relationships/slideLayout" Target="../slideLayouts/slideLayout34.xml"/><Relationship Id="rId31" Type="http://schemas.openxmlformats.org/officeDocument/2006/relationships/slideLayout" Target="../slideLayouts/slideLayout55.xml"/><Relationship Id="rId44" Type="http://schemas.openxmlformats.org/officeDocument/2006/relationships/slideLayout" Target="../slideLayouts/slideLayout68.xml"/><Relationship Id="rId52" Type="http://schemas.openxmlformats.org/officeDocument/2006/relationships/slideLayout" Target="../slideLayouts/slideLayout76.xml"/><Relationship Id="rId60" Type="http://schemas.openxmlformats.org/officeDocument/2006/relationships/slideLayout" Target="../slideLayouts/slideLayout84.xml"/><Relationship Id="rId65" Type="http://schemas.openxmlformats.org/officeDocument/2006/relationships/slideLayout" Target="../slideLayouts/slideLayout89.xml"/><Relationship Id="rId73" Type="http://schemas.openxmlformats.org/officeDocument/2006/relationships/slideLayout" Target="../slideLayouts/slideLayout97.xml"/><Relationship Id="rId78" Type="http://schemas.openxmlformats.org/officeDocument/2006/relationships/slideLayout" Target="../slideLayouts/slideLayout102.xml"/><Relationship Id="rId81" Type="http://schemas.openxmlformats.org/officeDocument/2006/relationships/slideLayout" Target="../slideLayouts/slideLayout105.xml"/><Relationship Id="rId86" Type="http://schemas.openxmlformats.org/officeDocument/2006/relationships/slideLayout" Target="../slideLayouts/slideLayout110.xml"/><Relationship Id="rId94" Type="http://schemas.openxmlformats.org/officeDocument/2006/relationships/slideLayout" Target="../slideLayouts/slideLayout118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7.xml"/><Relationship Id="rId18" Type="http://schemas.openxmlformats.org/officeDocument/2006/relationships/slideLayout" Target="../slideLayouts/slideLayout42.xml"/><Relationship Id="rId39" Type="http://schemas.openxmlformats.org/officeDocument/2006/relationships/slideLayout" Target="../slideLayouts/slideLayout63.xml"/><Relationship Id="rId34" Type="http://schemas.openxmlformats.org/officeDocument/2006/relationships/slideLayout" Target="../slideLayouts/slideLayout58.xml"/><Relationship Id="rId50" Type="http://schemas.openxmlformats.org/officeDocument/2006/relationships/slideLayout" Target="../slideLayouts/slideLayout74.xml"/><Relationship Id="rId55" Type="http://schemas.openxmlformats.org/officeDocument/2006/relationships/slideLayout" Target="../slideLayouts/slideLayout79.xml"/><Relationship Id="rId76" Type="http://schemas.openxmlformats.org/officeDocument/2006/relationships/slideLayout" Target="../slideLayouts/slideLayout100.xml"/><Relationship Id="rId7" Type="http://schemas.openxmlformats.org/officeDocument/2006/relationships/slideLayout" Target="../slideLayouts/slideLayout31.xml"/><Relationship Id="rId71" Type="http://schemas.openxmlformats.org/officeDocument/2006/relationships/slideLayout" Target="../slideLayouts/slideLayout95.xml"/><Relationship Id="rId92" Type="http://schemas.openxmlformats.org/officeDocument/2006/relationships/slideLayout" Target="../slideLayouts/slideLayout116.xml"/><Relationship Id="rId2" Type="http://schemas.openxmlformats.org/officeDocument/2006/relationships/slideLayout" Target="../slideLayouts/slideLayout26.xml"/><Relationship Id="rId29" Type="http://schemas.openxmlformats.org/officeDocument/2006/relationships/slideLayout" Target="../slideLayouts/slideLayout53.xml"/><Relationship Id="rId24" Type="http://schemas.openxmlformats.org/officeDocument/2006/relationships/slideLayout" Target="../slideLayouts/slideLayout48.xml"/><Relationship Id="rId40" Type="http://schemas.openxmlformats.org/officeDocument/2006/relationships/slideLayout" Target="../slideLayouts/slideLayout64.xml"/><Relationship Id="rId45" Type="http://schemas.openxmlformats.org/officeDocument/2006/relationships/slideLayout" Target="../slideLayouts/slideLayout69.xml"/><Relationship Id="rId66" Type="http://schemas.openxmlformats.org/officeDocument/2006/relationships/slideLayout" Target="../slideLayouts/slideLayout90.xml"/><Relationship Id="rId87" Type="http://schemas.openxmlformats.org/officeDocument/2006/relationships/slideLayout" Target="../slideLayouts/slideLayout111.xml"/><Relationship Id="rId61" Type="http://schemas.openxmlformats.org/officeDocument/2006/relationships/slideLayout" Target="../slideLayouts/slideLayout85.xml"/><Relationship Id="rId82" Type="http://schemas.openxmlformats.org/officeDocument/2006/relationships/slideLayout" Target="../slideLayouts/slideLayout106.xml"/><Relationship Id="rId19" Type="http://schemas.openxmlformats.org/officeDocument/2006/relationships/slideLayout" Target="../slideLayouts/slideLayout43.xml"/><Relationship Id="rId14" Type="http://schemas.openxmlformats.org/officeDocument/2006/relationships/slideLayout" Target="../slideLayouts/slideLayout38.xml"/><Relationship Id="rId30" Type="http://schemas.openxmlformats.org/officeDocument/2006/relationships/slideLayout" Target="../slideLayouts/slideLayout54.xml"/><Relationship Id="rId35" Type="http://schemas.openxmlformats.org/officeDocument/2006/relationships/slideLayout" Target="../slideLayouts/slideLayout59.xml"/><Relationship Id="rId56" Type="http://schemas.openxmlformats.org/officeDocument/2006/relationships/slideLayout" Target="../slideLayouts/slideLayout80.xml"/><Relationship Id="rId77" Type="http://schemas.openxmlformats.org/officeDocument/2006/relationships/slideLayout" Target="../slideLayouts/slideLayout10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EBE2FB5-9B83-EB47-9592-AE62027E2F12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791200"/>
            <a:ext cx="6235700" cy="10668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86C7BEE-D1B1-E544-ABA0-2932372E37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-125"/>
          <a:stretch/>
        </p:blipFill>
        <p:spPr>
          <a:xfrm>
            <a:off x="0" y="-1"/>
            <a:ext cx="12207240" cy="1206752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FAC95D-2525-864A-8EED-EC1C9338AD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88005" y="6445801"/>
            <a:ext cx="1547191" cy="261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r"/>
            <a:fld id="{206665CD-E4EE-B84D-A801-BE48797ADE7A}" type="datetime3">
              <a:rPr lang="en-US" smtClean="0"/>
              <a:pPr algn="r"/>
              <a:t>2 November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81A14A-2EB4-854D-B1A3-6B99F02285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167109" y="6445802"/>
            <a:ext cx="4210878" cy="261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3B0368-A78E-C146-A286-CEFE6F3907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75234" y="6445802"/>
            <a:ext cx="778565" cy="261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C23A5B19-FE60-4448-883F-5766424B66D6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B8C566B-488C-AF43-BB2D-DF6770EA0E26}"/>
              </a:ext>
            </a:extLst>
          </p:cNvPr>
          <p:cNvCxnSpPr/>
          <p:nvPr userDrawn="1"/>
        </p:nvCxnSpPr>
        <p:spPr>
          <a:xfrm>
            <a:off x="2046514" y="6445801"/>
            <a:ext cx="0" cy="26104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9753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80" r:id="rId4"/>
    <p:sldLayoutId id="2147483778" r:id="rId5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72E2E48-0ADE-E1E9-861B-5103410460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E02597-737F-7F7A-CB5F-B2336DAB7D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3CF1FF-FC23-4E60-4037-0F74425E6E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C9410B-08E6-414D-A804-4F3B0B48C9F5}" type="datetimeFigureOut">
              <a:rPr lang="en-US" smtClean="0"/>
              <a:t>11/2/24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2686D5-0F40-1608-E960-C16DB0F4E1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07D64A-7742-0A1A-4833-0DC1DC5D36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45AC56-7E2C-45A4-83FF-AE892DBF0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129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83B742F-D520-4CA5-50B0-FEFD2F0CCA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514B46-9FBA-8C9E-9ECE-D6D2D26962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DF9EB3-E4D4-45CB-E848-F7156CE0E9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EA1F24-E529-4D69-9A0C-FCDF2D1377A3}" type="datetimeFigureOut">
              <a:rPr lang="en-US" smtClean="0"/>
              <a:t>11/2/24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5CE50B-3F67-102D-EC6F-7EF98122ED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6A04FB-CFFD-A2E2-452B-FCBB2FB3A8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DAD2F-5E6C-4E4C-896F-38E630DB65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389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91836F-E16D-4B60-933B-CF3715E80BC3}" type="datetime4">
              <a:rPr lang="en-US" smtClean="0"/>
              <a:t>November 2,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9242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  <p:sldLayoutId id="2147483696" r:id="rId13"/>
    <p:sldLayoutId id="2147483697" r:id="rId14"/>
    <p:sldLayoutId id="2147483698" r:id="rId15"/>
    <p:sldLayoutId id="2147483699" r:id="rId16"/>
    <p:sldLayoutId id="2147483700" r:id="rId17"/>
    <p:sldLayoutId id="2147483701" r:id="rId18"/>
    <p:sldLayoutId id="2147483702" r:id="rId19"/>
    <p:sldLayoutId id="2147483703" r:id="rId20"/>
    <p:sldLayoutId id="2147483704" r:id="rId21"/>
    <p:sldLayoutId id="2147483705" r:id="rId22"/>
    <p:sldLayoutId id="2147483706" r:id="rId23"/>
    <p:sldLayoutId id="2147483707" r:id="rId24"/>
    <p:sldLayoutId id="2147483708" r:id="rId25"/>
    <p:sldLayoutId id="2147483709" r:id="rId26"/>
    <p:sldLayoutId id="2147483710" r:id="rId27"/>
    <p:sldLayoutId id="2147483711" r:id="rId28"/>
    <p:sldLayoutId id="2147483712" r:id="rId29"/>
    <p:sldLayoutId id="2147483713" r:id="rId30"/>
    <p:sldLayoutId id="2147483714" r:id="rId31"/>
    <p:sldLayoutId id="2147483715" r:id="rId32"/>
    <p:sldLayoutId id="2147483716" r:id="rId33"/>
    <p:sldLayoutId id="2147483717" r:id="rId34"/>
    <p:sldLayoutId id="2147483718" r:id="rId35"/>
    <p:sldLayoutId id="2147483719" r:id="rId36"/>
    <p:sldLayoutId id="2147483720" r:id="rId37"/>
    <p:sldLayoutId id="2147483721" r:id="rId38"/>
    <p:sldLayoutId id="2147483722" r:id="rId39"/>
    <p:sldLayoutId id="2147483723" r:id="rId40"/>
    <p:sldLayoutId id="2147483724" r:id="rId41"/>
    <p:sldLayoutId id="2147483725" r:id="rId42"/>
    <p:sldLayoutId id="2147483726" r:id="rId43"/>
    <p:sldLayoutId id="2147483727" r:id="rId44"/>
    <p:sldLayoutId id="2147483728" r:id="rId45"/>
    <p:sldLayoutId id="2147483729" r:id="rId46"/>
    <p:sldLayoutId id="2147483730" r:id="rId47"/>
    <p:sldLayoutId id="2147483731" r:id="rId48"/>
    <p:sldLayoutId id="2147483732" r:id="rId49"/>
    <p:sldLayoutId id="2147483733" r:id="rId50"/>
    <p:sldLayoutId id="2147483734" r:id="rId51"/>
    <p:sldLayoutId id="2147483735" r:id="rId52"/>
    <p:sldLayoutId id="2147483736" r:id="rId53"/>
    <p:sldLayoutId id="2147483737" r:id="rId54"/>
    <p:sldLayoutId id="2147483738" r:id="rId55"/>
    <p:sldLayoutId id="2147483739" r:id="rId56"/>
    <p:sldLayoutId id="2147483740" r:id="rId57"/>
    <p:sldLayoutId id="2147483741" r:id="rId58"/>
    <p:sldLayoutId id="2147483742" r:id="rId59"/>
    <p:sldLayoutId id="2147483743" r:id="rId60"/>
    <p:sldLayoutId id="2147483744" r:id="rId61"/>
    <p:sldLayoutId id="2147483745" r:id="rId62"/>
    <p:sldLayoutId id="2147483746" r:id="rId63"/>
    <p:sldLayoutId id="2147483747" r:id="rId64"/>
    <p:sldLayoutId id="2147483748" r:id="rId65"/>
    <p:sldLayoutId id="2147483749" r:id="rId66"/>
    <p:sldLayoutId id="2147483750" r:id="rId67"/>
    <p:sldLayoutId id="2147483751" r:id="rId68"/>
    <p:sldLayoutId id="2147483752" r:id="rId69"/>
    <p:sldLayoutId id="2147483753" r:id="rId70"/>
    <p:sldLayoutId id="2147483754" r:id="rId71"/>
    <p:sldLayoutId id="2147483755" r:id="rId72"/>
    <p:sldLayoutId id="2147483756" r:id="rId73"/>
    <p:sldLayoutId id="2147483757" r:id="rId74"/>
    <p:sldLayoutId id="2147483758" r:id="rId75"/>
    <p:sldLayoutId id="2147483759" r:id="rId76"/>
    <p:sldLayoutId id="2147483760" r:id="rId77"/>
    <p:sldLayoutId id="2147483761" r:id="rId78"/>
    <p:sldLayoutId id="2147483762" r:id="rId79"/>
    <p:sldLayoutId id="2147483763" r:id="rId80"/>
    <p:sldLayoutId id="2147483764" r:id="rId81"/>
    <p:sldLayoutId id="2147483765" r:id="rId82"/>
    <p:sldLayoutId id="2147483766" r:id="rId83"/>
    <p:sldLayoutId id="2147483767" r:id="rId84"/>
    <p:sldLayoutId id="2147483768" r:id="rId85"/>
    <p:sldLayoutId id="2147483769" r:id="rId86"/>
    <p:sldLayoutId id="2147483770" r:id="rId87"/>
    <p:sldLayoutId id="2147483771" r:id="rId88"/>
    <p:sldLayoutId id="2147483772" r:id="rId89"/>
    <p:sldLayoutId id="2147483774" r:id="rId90"/>
    <p:sldLayoutId id="2147483775" r:id="rId91"/>
    <p:sldLayoutId id="2147483776" r:id="rId92"/>
    <p:sldLayoutId id="2147483777" r:id="rId93"/>
    <p:sldLayoutId id="2147483779" r:id="rId94"/>
  </p:sldLayoutIdLst>
  <p:hf sldNum="0" hdr="0" ftr="0"/>
  <p:txStyles>
    <p:titleStyle>
      <a:lvl1pPr algn="l" defTabSz="914422" rtl="0" eaLnBrk="1" latinLnBrk="0" hangingPunct="1">
        <a:lnSpc>
          <a:spcPct val="90000"/>
        </a:lnSpc>
        <a:spcBef>
          <a:spcPct val="0"/>
        </a:spcBef>
        <a:buNone/>
        <a:defRPr sz="44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5" indent="-228605" algn="l" defTabSz="91442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6" indent="-228605" algn="l" defTabSz="91442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7" indent="-228605" algn="l" defTabSz="91442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39" indent="-228605" algn="l" defTabSz="91442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49" indent="-228605" algn="l" defTabSz="91442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0" indent="-228605" algn="l" defTabSz="91442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1" indent="-228605" algn="l" defTabSz="91442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2" indent="-228605" algn="l" defTabSz="91442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3" indent="-228605" algn="l" defTabSz="91442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1" algn="l" defTabSz="9144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2" algn="l" defTabSz="9144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3" algn="l" defTabSz="9144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4" algn="l" defTabSz="9144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5" algn="l" defTabSz="9144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6" algn="l" defTabSz="9144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76" algn="l" defTabSz="9144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87" algn="l" defTabSz="9144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13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7.png"/><Relationship Id="rId4" Type="http://schemas.openxmlformats.org/officeDocument/2006/relationships/image" Target="../media/image4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1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image" Target="../media/image54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3.svg"/><Relationship Id="rId5" Type="http://schemas.openxmlformats.org/officeDocument/2006/relationships/image" Target="../media/image52.png"/><Relationship Id="rId4" Type="http://schemas.openxmlformats.org/officeDocument/2006/relationships/image" Target="../media/image4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B1518C4-058D-3589-1DA8-2790CB8FE67E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528919" y="414157"/>
            <a:ext cx="9227557" cy="427598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EDAB05"/>
                </a:solidFill>
                <a:ea typeface="Calibri"/>
                <a:cs typeface="Calibri"/>
              </a:rPr>
              <a:t>CRST Specialized Solutions</a:t>
            </a:r>
            <a:endParaRPr lang="en-US" dirty="0">
              <a:solidFill>
                <a:srgbClr val="EDAB05"/>
              </a:solidFill>
              <a:ea typeface="Calibri" panose="020F0502020204030204"/>
              <a:cs typeface="Calibri" panose="020F0502020204030204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2C7C88-8EA1-9A2D-C3C2-EF502A0EF934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528919" y="1012793"/>
            <a:ext cx="10772127" cy="112655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en-US" sz="4400" b="1" dirty="0">
                <a:solidFill>
                  <a:schemeClr val="bg1"/>
                </a:solidFill>
                <a:ea typeface="Calibri Light"/>
                <a:cs typeface="Calibri Light"/>
              </a:rPr>
              <a:t>Walmart Business Review</a:t>
            </a:r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4572D029-F3B3-57B9-9573-52A0E4C9ACB0}"/>
              </a:ext>
            </a:extLst>
          </p:cNvPr>
          <p:cNvSpPr txBox="1">
            <a:spLocks/>
          </p:cNvSpPr>
          <p:nvPr/>
        </p:nvSpPr>
        <p:spPr>
          <a:xfrm>
            <a:off x="528919" y="2003931"/>
            <a:ext cx="9227557" cy="42759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rgbClr val="F5A71E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22"/>
            <a:r>
              <a:rPr lang="en-US" b="1" dirty="0">
                <a:solidFill>
                  <a:srgbClr val="0A9594"/>
                </a:solidFill>
                <a:latin typeface="Arial"/>
                <a:cs typeface="Arial"/>
              </a:rPr>
              <a:t>September 25, 2024</a:t>
            </a:r>
            <a:endParaRPr lang="en-US" b="1" dirty="0">
              <a:solidFill>
                <a:srgbClr val="0A9594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1E7BBAD-C0F0-BFF5-BDAB-5F132847FE6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320"/>
                    </a14:imgEffect>
                    <a14:imgEffect>
                      <a14:brightnessContrast brigh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8646" y="1117478"/>
            <a:ext cx="1457607" cy="409370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F3D82C0-3CEE-75AF-7A71-06F97E3B17A1}"/>
              </a:ext>
            </a:extLst>
          </p:cNvPr>
          <p:cNvCxnSpPr>
            <a:cxnSpLocks/>
          </p:cNvCxnSpPr>
          <p:nvPr/>
        </p:nvCxnSpPr>
        <p:spPr>
          <a:xfrm>
            <a:off x="10366218" y="922259"/>
            <a:ext cx="153003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86480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864EBCA7-B18F-018F-9AA1-EF73E56488C1}"/>
              </a:ext>
            </a:extLst>
          </p:cNvPr>
          <p:cNvSpPr txBox="1">
            <a:spLocks/>
          </p:cNvSpPr>
          <p:nvPr/>
        </p:nvSpPr>
        <p:spPr>
          <a:xfrm>
            <a:off x="268664" y="118482"/>
            <a:ext cx="11401253" cy="10521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22">
              <a:defRPr/>
            </a:pPr>
            <a:r>
              <a:rPr lang="en-US" sz="4401" b="1" spc="-150" dirty="0">
                <a:solidFill>
                  <a:srgbClr val="F5A71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Regional Hubs – Sq. Ft. for Cases Only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BBBD5C7-1D13-D072-8D7A-BAD52007D6FC}"/>
              </a:ext>
            </a:extLst>
          </p:cNvPr>
          <p:cNvSpPr txBox="1"/>
          <p:nvPr/>
        </p:nvSpPr>
        <p:spPr>
          <a:xfrm>
            <a:off x="10691765" y="1735809"/>
            <a:ext cx="12946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098885"/>
                </a:solidFill>
              </a:rPr>
              <a:t>NOTE</a:t>
            </a:r>
            <a:r>
              <a:rPr lang="en-US" sz="1200" dirty="0">
                <a:solidFill>
                  <a:srgbClr val="098885"/>
                </a:solidFill>
              </a:rPr>
              <a:t>: Case square footage does not include aisle space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81A8855-A9CE-D9A0-534D-A97152FC75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9165" y="1019042"/>
            <a:ext cx="9372600" cy="2428875"/>
          </a:xfrm>
          <a:prstGeom prst="rect">
            <a:avLst/>
          </a:prstGeom>
        </p:spPr>
      </p:pic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A2C162F1-121C-C85B-027B-6B32ACB57FD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98443374"/>
              </p:ext>
            </p:extLst>
          </p:nvPr>
        </p:nvGraphicFramePr>
        <p:xfrm>
          <a:off x="959668" y="3567066"/>
          <a:ext cx="5350598" cy="2969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2563135D-9EAF-2013-FDA5-2021C772941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46960995"/>
              </p:ext>
            </p:extLst>
          </p:nvPr>
        </p:nvGraphicFramePr>
        <p:xfrm>
          <a:off x="6663350" y="3567065"/>
          <a:ext cx="4336610" cy="28518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8274124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3C9182-C24E-FF39-A727-8C17254DA6CB}"/>
              </a:ext>
            </a:extLst>
          </p:cNvPr>
          <p:cNvSpPr txBox="1">
            <a:spLocks/>
          </p:cNvSpPr>
          <p:nvPr/>
        </p:nvSpPr>
        <p:spPr>
          <a:xfrm>
            <a:off x="2" y="118482"/>
            <a:ext cx="12192000" cy="10521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22">
              <a:defRPr/>
            </a:pPr>
            <a:r>
              <a:rPr lang="en-US" sz="4401" b="1" spc="-150" dirty="0">
                <a:solidFill>
                  <a:srgbClr val="F5A71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“Reallocations” – Hub ITN’s &amp; Dwell Days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B27206E-84D3-CDA0-7EA6-A14C331DCE1C}"/>
              </a:ext>
            </a:extLst>
          </p:cNvPr>
          <p:cNvSpPr/>
          <p:nvPr/>
        </p:nvSpPr>
        <p:spPr>
          <a:xfrm>
            <a:off x="2" y="6812280"/>
            <a:ext cx="12188951" cy="45720"/>
          </a:xfrm>
          <a:prstGeom prst="rect">
            <a:avLst/>
          </a:prstGeom>
          <a:solidFill>
            <a:srgbClr val="F5A7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10"/>
          </a:p>
        </p:txBody>
      </p:sp>
      <p:pic>
        <p:nvPicPr>
          <p:cNvPr id="4" name="Picture 3" descr="89th Annual SCYA Midwinter Regatta - NHYC : Southern California Yachting  Association">
            <a:extLst>
              <a:ext uri="{FF2B5EF4-FFF2-40B4-BE49-F238E27FC236}">
                <a16:creationId xmlns:a16="http://schemas.microsoft.com/office/drawing/2014/main" id="{057AFAAE-3362-AC0A-188F-9152C56024D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116840" y="6297769"/>
            <a:ext cx="1322329" cy="344550"/>
          </a:xfrm>
          <a:prstGeom prst="rect">
            <a:avLst/>
          </a:prstGeom>
          <a:noFill/>
        </p:spPr>
      </p:pic>
      <p:pic>
        <p:nvPicPr>
          <p:cNvPr id="5" name="Picture 4" descr="A black and grey logo&#10;&#10;Description automatically generated">
            <a:extLst>
              <a:ext uri="{FF2B5EF4-FFF2-40B4-BE49-F238E27FC236}">
                <a16:creationId xmlns:a16="http://schemas.microsoft.com/office/drawing/2014/main" id="{18C89FCB-3B65-34B4-EB41-B7CAB330ECA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96175" y="6041216"/>
            <a:ext cx="1205102" cy="601103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309116C-8F57-C026-25AA-0F410CF2DC62}"/>
              </a:ext>
            </a:extLst>
          </p:cNvPr>
          <p:cNvCxnSpPr>
            <a:cxnSpLocks/>
          </p:cNvCxnSpPr>
          <p:nvPr/>
        </p:nvCxnSpPr>
        <p:spPr>
          <a:xfrm>
            <a:off x="10609670" y="6228784"/>
            <a:ext cx="0" cy="4135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58C9E98D-253A-39E6-35E4-1FCEAADA0A6F}"/>
              </a:ext>
            </a:extLst>
          </p:cNvPr>
          <p:cNvSpPr txBox="1"/>
          <p:nvPr/>
        </p:nvSpPr>
        <p:spPr>
          <a:xfrm>
            <a:off x="773577" y="878185"/>
            <a:ext cx="9515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>
                <a:solidFill>
                  <a:srgbClr val="009999"/>
                </a:solidFill>
              </a:rPr>
              <a:t>*Includes Cases returned from store projects waiting for reallocation or disposition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31CF67A-319C-27E8-57B1-C0F63DB6BD19}"/>
              </a:ext>
            </a:extLst>
          </p:cNvPr>
          <p:cNvSpPr txBox="1"/>
          <p:nvPr/>
        </p:nvSpPr>
        <p:spPr>
          <a:xfrm>
            <a:off x="5174552" y="5291847"/>
            <a:ext cx="69077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ITN’s Count (907) for “Reallocations” are up 9% since January 2024</a:t>
            </a:r>
          </a:p>
          <a:p>
            <a:pPr algn="ctr"/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Dwell Days (307) are up 65% since January 2024 for Reallocation ITN’s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55291167-EE44-4661-B0B5-5B708F0EBC23}"/>
              </a:ext>
            </a:extLst>
          </p:cNvPr>
          <p:cNvGraphicFramePr>
            <a:graphicFrameLocks/>
          </p:cNvGraphicFramePr>
          <p:nvPr/>
        </p:nvGraphicFramePr>
        <p:xfrm>
          <a:off x="566738" y="1795462"/>
          <a:ext cx="11058524" cy="3267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2813928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3C9182-C24E-FF39-A727-8C17254DA6CB}"/>
              </a:ext>
            </a:extLst>
          </p:cNvPr>
          <p:cNvSpPr txBox="1">
            <a:spLocks/>
          </p:cNvSpPr>
          <p:nvPr/>
        </p:nvSpPr>
        <p:spPr>
          <a:xfrm>
            <a:off x="268664" y="118482"/>
            <a:ext cx="12192000" cy="10521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22">
              <a:defRPr/>
            </a:pPr>
            <a:r>
              <a:rPr lang="en-US" sz="4401" b="1" spc="-150" dirty="0">
                <a:solidFill>
                  <a:srgbClr val="F5A71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“Reallocated” Cases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B27206E-84D3-CDA0-7EA6-A14C331DCE1C}"/>
              </a:ext>
            </a:extLst>
          </p:cNvPr>
          <p:cNvSpPr/>
          <p:nvPr/>
        </p:nvSpPr>
        <p:spPr>
          <a:xfrm>
            <a:off x="2" y="6812280"/>
            <a:ext cx="12188951" cy="45720"/>
          </a:xfrm>
          <a:prstGeom prst="rect">
            <a:avLst/>
          </a:prstGeom>
          <a:solidFill>
            <a:srgbClr val="F5A7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10"/>
          </a:p>
        </p:txBody>
      </p:sp>
      <p:pic>
        <p:nvPicPr>
          <p:cNvPr id="7" name="Picture 6" descr="89th Annual SCYA Midwinter Regatta - NHYC : Southern California Yachting  Association">
            <a:extLst>
              <a:ext uri="{FF2B5EF4-FFF2-40B4-BE49-F238E27FC236}">
                <a16:creationId xmlns:a16="http://schemas.microsoft.com/office/drawing/2014/main" id="{03E9E5D7-DE33-7841-0A7A-1248347098B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116840" y="6297769"/>
            <a:ext cx="1322329" cy="344550"/>
          </a:xfrm>
          <a:prstGeom prst="rect">
            <a:avLst/>
          </a:prstGeom>
          <a:noFill/>
        </p:spPr>
      </p:pic>
      <p:pic>
        <p:nvPicPr>
          <p:cNvPr id="8" name="Picture 7" descr="A black and grey logo&#10;&#10;Description automatically generated">
            <a:extLst>
              <a:ext uri="{FF2B5EF4-FFF2-40B4-BE49-F238E27FC236}">
                <a16:creationId xmlns:a16="http://schemas.microsoft.com/office/drawing/2014/main" id="{4547E772-28DF-35A4-7969-6042F8ACC72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96175" y="6041216"/>
            <a:ext cx="1205102" cy="60110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CEFC1E0-9E46-501D-0547-56792265A714}"/>
              </a:ext>
            </a:extLst>
          </p:cNvPr>
          <p:cNvCxnSpPr>
            <a:cxnSpLocks/>
          </p:cNvCxnSpPr>
          <p:nvPr/>
        </p:nvCxnSpPr>
        <p:spPr>
          <a:xfrm>
            <a:off x="10609670" y="6228784"/>
            <a:ext cx="0" cy="4135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9318FE46-5282-02BE-F2F4-61AD7F96CDA7}"/>
              </a:ext>
            </a:extLst>
          </p:cNvPr>
          <p:cNvSpPr txBox="1"/>
          <p:nvPr/>
        </p:nvSpPr>
        <p:spPr>
          <a:xfrm>
            <a:off x="773577" y="878185"/>
            <a:ext cx="9515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>
                <a:solidFill>
                  <a:srgbClr val="009999"/>
                </a:solidFill>
              </a:rPr>
              <a:t>*From the Hubs reallocated (“rehomed”) to Stores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FA4B25B-2E93-1617-5858-C51E453623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39921" y="1724386"/>
            <a:ext cx="6032887" cy="3198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7755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3C9182-C24E-FF39-A727-8C17254DA6CB}"/>
              </a:ext>
            </a:extLst>
          </p:cNvPr>
          <p:cNvSpPr txBox="1">
            <a:spLocks/>
          </p:cNvSpPr>
          <p:nvPr/>
        </p:nvSpPr>
        <p:spPr>
          <a:xfrm>
            <a:off x="169076" y="25395"/>
            <a:ext cx="11920289" cy="10521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22">
              <a:defRPr/>
            </a:pPr>
            <a:r>
              <a:rPr lang="en-US" sz="4401" b="1" spc="-150" dirty="0">
                <a:solidFill>
                  <a:srgbClr val="F5A71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“Store Assigned” – Hub ITN’s &amp; Dwell Days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B27206E-84D3-CDA0-7EA6-A14C331DCE1C}"/>
              </a:ext>
            </a:extLst>
          </p:cNvPr>
          <p:cNvSpPr/>
          <p:nvPr/>
        </p:nvSpPr>
        <p:spPr>
          <a:xfrm>
            <a:off x="2" y="6812280"/>
            <a:ext cx="12188951" cy="45720"/>
          </a:xfrm>
          <a:prstGeom prst="rect">
            <a:avLst/>
          </a:prstGeom>
          <a:solidFill>
            <a:srgbClr val="F5A7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10"/>
          </a:p>
        </p:txBody>
      </p:sp>
      <p:pic>
        <p:nvPicPr>
          <p:cNvPr id="4" name="Picture 3" descr="89th Annual SCYA Midwinter Regatta - NHYC : Southern California Yachting  Association">
            <a:extLst>
              <a:ext uri="{FF2B5EF4-FFF2-40B4-BE49-F238E27FC236}">
                <a16:creationId xmlns:a16="http://schemas.microsoft.com/office/drawing/2014/main" id="{86B5ADF8-F7A4-655B-741A-3646FCEDFA1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116840" y="6297769"/>
            <a:ext cx="1322329" cy="344550"/>
          </a:xfrm>
          <a:prstGeom prst="rect">
            <a:avLst/>
          </a:prstGeom>
          <a:noFill/>
        </p:spPr>
      </p:pic>
      <p:pic>
        <p:nvPicPr>
          <p:cNvPr id="5" name="Picture 4" descr="A black and grey logo&#10;&#10;Description automatically generated">
            <a:extLst>
              <a:ext uri="{FF2B5EF4-FFF2-40B4-BE49-F238E27FC236}">
                <a16:creationId xmlns:a16="http://schemas.microsoft.com/office/drawing/2014/main" id="{90FE3B9E-2E36-B36B-C2DA-DA583B45ECD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96175" y="6041216"/>
            <a:ext cx="1205102" cy="601103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AB46FBC-5E0E-7EF3-A852-008C91A843A8}"/>
              </a:ext>
            </a:extLst>
          </p:cNvPr>
          <p:cNvCxnSpPr>
            <a:cxnSpLocks/>
          </p:cNvCxnSpPr>
          <p:nvPr/>
        </p:nvCxnSpPr>
        <p:spPr>
          <a:xfrm>
            <a:off x="10609670" y="6228784"/>
            <a:ext cx="0" cy="4135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485F64EE-DD41-1EF9-ABFB-24F599BD683F}"/>
              </a:ext>
            </a:extLst>
          </p:cNvPr>
          <p:cNvSpPr txBox="1"/>
          <p:nvPr/>
        </p:nvSpPr>
        <p:spPr>
          <a:xfrm>
            <a:off x="484856" y="816950"/>
            <a:ext cx="115139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>
                <a:solidFill>
                  <a:srgbClr val="009999"/>
                </a:solidFill>
              </a:rPr>
              <a:t>*Includes Cases shipped early by vendors or delayed stores; will ship to Local Project Warehouses closer to Possession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DFFA399-26B1-4CCF-842A-580A64F70CA3}"/>
              </a:ext>
            </a:extLst>
          </p:cNvPr>
          <p:cNvSpPr txBox="1"/>
          <p:nvPr/>
        </p:nvSpPr>
        <p:spPr>
          <a:xfrm>
            <a:off x="5181571" y="5280040"/>
            <a:ext cx="69077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ITN’s count (738) for “Store Assigned” is down 14% since January 2024</a:t>
            </a:r>
          </a:p>
          <a:p>
            <a:pPr algn="ctr"/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Dwell Days (256) for “Store Assigned” are up 75% since January 2024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889D8141-C37A-4EB6-906B-B06E603F69E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41376613"/>
              </p:ext>
            </p:extLst>
          </p:nvPr>
        </p:nvGraphicFramePr>
        <p:xfrm>
          <a:off x="169076" y="1466661"/>
          <a:ext cx="11600145" cy="34828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6179411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3C9182-C24E-FF39-A727-8C17254DA6CB}"/>
              </a:ext>
            </a:extLst>
          </p:cNvPr>
          <p:cNvSpPr txBox="1">
            <a:spLocks/>
          </p:cNvSpPr>
          <p:nvPr/>
        </p:nvSpPr>
        <p:spPr>
          <a:xfrm>
            <a:off x="268664" y="118482"/>
            <a:ext cx="11500841" cy="10521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22">
              <a:defRPr/>
            </a:pPr>
            <a:r>
              <a:rPr lang="en-US" sz="4401" b="1" spc="-150" dirty="0">
                <a:solidFill>
                  <a:srgbClr val="F5A71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“Pre-Buys” – Hub ITN’s &amp; Dwell Days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B27206E-84D3-CDA0-7EA6-A14C331DCE1C}"/>
              </a:ext>
            </a:extLst>
          </p:cNvPr>
          <p:cNvSpPr/>
          <p:nvPr/>
        </p:nvSpPr>
        <p:spPr>
          <a:xfrm>
            <a:off x="2" y="6812280"/>
            <a:ext cx="12188951" cy="45720"/>
          </a:xfrm>
          <a:prstGeom prst="rect">
            <a:avLst/>
          </a:prstGeom>
          <a:solidFill>
            <a:srgbClr val="F5A7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10"/>
          </a:p>
        </p:txBody>
      </p:sp>
      <p:pic>
        <p:nvPicPr>
          <p:cNvPr id="4" name="Picture 3" descr="89th Annual SCYA Midwinter Regatta - NHYC : Southern California Yachting  Association">
            <a:extLst>
              <a:ext uri="{FF2B5EF4-FFF2-40B4-BE49-F238E27FC236}">
                <a16:creationId xmlns:a16="http://schemas.microsoft.com/office/drawing/2014/main" id="{6EB8CBFF-0283-3035-FE2F-44D0206059B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116840" y="6297769"/>
            <a:ext cx="1322329" cy="344550"/>
          </a:xfrm>
          <a:prstGeom prst="rect">
            <a:avLst/>
          </a:prstGeom>
          <a:noFill/>
        </p:spPr>
      </p:pic>
      <p:pic>
        <p:nvPicPr>
          <p:cNvPr id="5" name="Picture 4" descr="A black and grey logo&#10;&#10;Description automatically generated">
            <a:extLst>
              <a:ext uri="{FF2B5EF4-FFF2-40B4-BE49-F238E27FC236}">
                <a16:creationId xmlns:a16="http://schemas.microsoft.com/office/drawing/2014/main" id="{8BE1AD3D-4F66-BD84-4FDE-5FEE18216A8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96175" y="6041216"/>
            <a:ext cx="1205102" cy="601103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4793BBC-E3DF-37BE-42EE-8C067BB0994E}"/>
              </a:ext>
            </a:extLst>
          </p:cNvPr>
          <p:cNvCxnSpPr>
            <a:cxnSpLocks/>
          </p:cNvCxnSpPr>
          <p:nvPr/>
        </p:nvCxnSpPr>
        <p:spPr>
          <a:xfrm>
            <a:off x="10609670" y="6228784"/>
            <a:ext cx="0" cy="4135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1F6C9149-81E9-8F93-3577-0980B87B58DC}"/>
              </a:ext>
            </a:extLst>
          </p:cNvPr>
          <p:cNvSpPr txBox="1"/>
          <p:nvPr/>
        </p:nvSpPr>
        <p:spPr>
          <a:xfrm>
            <a:off x="5380748" y="5407641"/>
            <a:ext cx="69077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ITN’s count (141) for “Pre-Buys” is up 64% since January 2024</a:t>
            </a:r>
          </a:p>
          <a:p>
            <a:pPr algn="ctr"/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Dwell Days (226) for “Pre-Buys” is up 21% since January 2024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DB2052D3-2397-4B0D-93C0-2230D335EE6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9729669"/>
              </p:ext>
            </p:extLst>
          </p:nvPr>
        </p:nvGraphicFramePr>
        <p:xfrm>
          <a:off x="268664" y="1539089"/>
          <a:ext cx="11763108" cy="32320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0327187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3C9182-C24E-FF39-A727-8C17254DA6CB}"/>
              </a:ext>
            </a:extLst>
          </p:cNvPr>
          <p:cNvSpPr txBox="1">
            <a:spLocks/>
          </p:cNvSpPr>
          <p:nvPr/>
        </p:nvSpPr>
        <p:spPr>
          <a:xfrm>
            <a:off x="268664" y="118482"/>
            <a:ext cx="12192000" cy="10521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22">
              <a:defRPr/>
            </a:pPr>
            <a:r>
              <a:rPr lang="en-US" sz="4401" b="1" spc="-150" dirty="0">
                <a:solidFill>
                  <a:srgbClr val="F5A71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Damages By Category 2024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B27206E-84D3-CDA0-7EA6-A14C331DCE1C}"/>
              </a:ext>
            </a:extLst>
          </p:cNvPr>
          <p:cNvSpPr/>
          <p:nvPr/>
        </p:nvSpPr>
        <p:spPr>
          <a:xfrm>
            <a:off x="2" y="6812280"/>
            <a:ext cx="12188951" cy="45720"/>
          </a:xfrm>
          <a:prstGeom prst="rect">
            <a:avLst/>
          </a:prstGeom>
          <a:solidFill>
            <a:srgbClr val="F5A7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10"/>
          </a:p>
        </p:txBody>
      </p:sp>
      <p:pic>
        <p:nvPicPr>
          <p:cNvPr id="4" name="Picture 3" descr="89th Annual SCYA Midwinter Regatta - NHYC : Southern California Yachting  Association">
            <a:extLst>
              <a:ext uri="{FF2B5EF4-FFF2-40B4-BE49-F238E27FC236}">
                <a16:creationId xmlns:a16="http://schemas.microsoft.com/office/drawing/2014/main" id="{9FC79A6C-0172-11BC-DA0A-81F3B2A58B1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116840" y="6297769"/>
            <a:ext cx="1322329" cy="344550"/>
          </a:xfrm>
          <a:prstGeom prst="rect">
            <a:avLst/>
          </a:prstGeom>
          <a:noFill/>
        </p:spPr>
      </p:pic>
      <p:pic>
        <p:nvPicPr>
          <p:cNvPr id="5" name="Picture 4" descr="A black and grey logo&#10;&#10;Description automatically generated">
            <a:extLst>
              <a:ext uri="{FF2B5EF4-FFF2-40B4-BE49-F238E27FC236}">
                <a16:creationId xmlns:a16="http://schemas.microsoft.com/office/drawing/2014/main" id="{5CD0BDB4-643F-483B-CF23-98C907D969C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96175" y="6041216"/>
            <a:ext cx="1205102" cy="601103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5653A79-39C7-C542-C60E-219AA50D58D1}"/>
              </a:ext>
            </a:extLst>
          </p:cNvPr>
          <p:cNvCxnSpPr>
            <a:cxnSpLocks/>
          </p:cNvCxnSpPr>
          <p:nvPr/>
        </p:nvCxnSpPr>
        <p:spPr>
          <a:xfrm>
            <a:off x="10609670" y="6228784"/>
            <a:ext cx="0" cy="4135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44504E2D-760A-C311-FE7A-6D9BA453BBBA}"/>
              </a:ext>
            </a:extLst>
          </p:cNvPr>
          <p:cNvGrpSpPr/>
          <p:nvPr/>
        </p:nvGrpSpPr>
        <p:grpSpPr>
          <a:xfrm rot="687057" flipH="1">
            <a:off x="1666273" y="2617878"/>
            <a:ext cx="2476669" cy="2778249"/>
            <a:chOff x="1841502" y="1842181"/>
            <a:chExt cx="3356798" cy="3765550"/>
          </a:xfrm>
          <a:solidFill>
            <a:srgbClr val="0A9594"/>
          </a:solidFill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BA5563BC-AE5D-927D-2C28-BDF9E722F6C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1067" y="4284776"/>
              <a:ext cx="823172" cy="1322955"/>
            </a:xfrm>
            <a:custGeom>
              <a:avLst/>
              <a:gdLst>
                <a:gd name="T0" fmla="*/ 1657 w 2324"/>
                <a:gd name="T1" fmla="*/ 88 h 3735"/>
                <a:gd name="T2" fmla="*/ 1673 w 2324"/>
                <a:gd name="T3" fmla="*/ 250 h 3735"/>
                <a:gd name="T4" fmla="*/ 1654 w 2324"/>
                <a:gd name="T5" fmla="*/ 392 h 3735"/>
                <a:gd name="T6" fmla="*/ 1609 w 2324"/>
                <a:gd name="T7" fmla="*/ 525 h 3735"/>
                <a:gd name="T8" fmla="*/ 1550 w 2324"/>
                <a:gd name="T9" fmla="*/ 661 h 3735"/>
                <a:gd name="T10" fmla="*/ 1495 w 2324"/>
                <a:gd name="T11" fmla="*/ 803 h 3735"/>
                <a:gd name="T12" fmla="*/ 1457 w 2324"/>
                <a:gd name="T13" fmla="*/ 968 h 3735"/>
                <a:gd name="T14" fmla="*/ 1447 w 2324"/>
                <a:gd name="T15" fmla="*/ 1159 h 3735"/>
                <a:gd name="T16" fmla="*/ 1470 w 2324"/>
                <a:gd name="T17" fmla="*/ 1327 h 3735"/>
                <a:gd name="T18" fmla="*/ 1512 w 2324"/>
                <a:gd name="T19" fmla="*/ 1405 h 3735"/>
                <a:gd name="T20" fmla="*/ 1570 w 2324"/>
                <a:gd name="T21" fmla="*/ 1460 h 3735"/>
                <a:gd name="T22" fmla="*/ 1635 w 2324"/>
                <a:gd name="T23" fmla="*/ 1512 h 3735"/>
                <a:gd name="T24" fmla="*/ 1703 w 2324"/>
                <a:gd name="T25" fmla="*/ 1583 h 3735"/>
                <a:gd name="T26" fmla="*/ 1764 w 2324"/>
                <a:gd name="T27" fmla="*/ 1693 h 3735"/>
                <a:gd name="T28" fmla="*/ 2311 w 2324"/>
                <a:gd name="T29" fmla="*/ 2742 h 3735"/>
                <a:gd name="T30" fmla="*/ 2324 w 2324"/>
                <a:gd name="T31" fmla="*/ 2852 h 3735"/>
                <a:gd name="T32" fmla="*/ 2292 w 2324"/>
                <a:gd name="T33" fmla="*/ 2958 h 3735"/>
                <a:gd name="T34" fmla="*/ 2237 w 2324"/>
                <a:gd name="T35" fmla="*/ 3052 h 3735"/>
                <a:gd name="T36" fmla="*/ 2182 w 2324"/>
                <a:gd name="T37" fmla="*/ 3127 h 3735"/>
                <a:gd name="T38" fmla="*/ 2143 w 2324"/>
                <a:gd name="T39" fmla="*/ 3169 h 3735"/>
                <a:gd name="T40" fmla="*/ 2133 w 2324"/>
                <a:gd name="T41" fmla="*/ 3178 h 3735"/>
                <a:gd name="T42" fmla="*/ 2091 w 2324"/>
                <a:gd name="T43" fmla="*/ 3224 h 3735"/>
                <a:gd name="T44" fmla="*/ 2013 w 2324"/>
                <a:gd name="T45" fmla="*/ 3301 h 3735"/>
                <a:gd name="T46" fmla="*/ 1906 w 2324"/>
                <a:gd name="T47" fmla="*/ 3399 h 3735"/>
                <a:gd name="T48" fmla="*/ 1780 w 2324"/>
                <a:gd name="T49" fmla="*/ 3502 h 3735"/>
                <a:gd name="T50" fmla="*/ 1641 w 2324"/>
                <a:gd name="T51" fmla="*/ 3599 h 3735"/>
                <a:gd name="T52" fmla="*/ 1492 w 2324"/>
                <a:gd name="T53" fmla="*/ 3680 h 3735"/>
                <a:gd name="T54" fmla="*/ 1340 w 2324"/>
                <a:gd name="T55" fmla="*/ 3725 h 3735"/>
                <a:gd name="T56" fmla="*/ 1198 w 2324"/>
                <a:gd name="T57" fmla="*/ 3729 h 3735"/>
                <a:gd name="T58" fmla="*/ 1088 w 2324"/>
                <a:gd name="T59" fmla="*/ 3674 h 3735"/>
                <a:gd name="T60" fmla="*/ 974 w 2324"/>
                <a:gd name="T61" fmla="*/ 3547 h 3735"/>
                <a:gd name="T62" fmla="*/ 864 w 2324"/>
                <a:gd name="T63" fmla="*/ 3363 h 3735"/>
                <a:gd name="T64" fmla="*/ 751 w 2324"/>
                <a:gd name="T65" fmla="*/ 3130 h 3735"/>
                <a:gd name="T66" fmla="*/ 644 w 2324"/>
                <a:gd name="T67" fmla="*/ 2858 h 3735"/>
                <a:gd name="T68" fmla="*/ 541 w 2324"/>
                <a:gd name="T69" fmla="*/ 2564 h 3735"/>
                <a:gd name="T70" fmla="*/ 440 w 2324"/>
                <a:gd name="T71" fmla="*/ 2250 h 3735"/>
                <a:gd name="T72" fmla="*/ 350 w 2324"/>
                <a:gd name="T73" fmla="*/ 1932 h 3735"/>
                <a:gd name="T74" fmla="*/ 265 w 2324"/>
                <a:gd name="T75" fmla="*/ 1622 h 3735"/>
                <a:gd name="T76" fmla="*/ 191 w 2324"/>
                <a:gd name="T77" fmla="*/ 1330 h 3735"/>
                <a:gd name="T78" fmla="*/ 126 w 2324"/>
                <a:gd name="T79" fmla="*/ 1065 h 3735"/>
                <a:gd name="T80" fmla="*/ 75 w 2324"/>
                <a:gd name="T81" fmla="*/ 842 h 3735"/>
                <a:gd name="T82" fmla="*/ 36 w 2324"/>
                <a:gd name="T83" fmla="*/ 667 h 3735"/>
                <a:gd name="T84" fmla="*/ 10 w 2324"/>
                <a:gd name="T85" fmla="*/ 554 h 3735"/>
                <a:gd name="T86" fmla="*/ 0 w 2324"/>
                <a:gd name="T87" fmla="*/ 515 h 3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324" h="3735">
                  <a:moveTo>
                    <a:pt x="1631" y="0"/>
                  </a:moveTo>
                  <a:lnTo>
                    <a:pt x="1657" y="88"/>
                  </a:lnTo>
                  <a:lnTo>
                    <a:pt x="1673" y="172"/>
                  </a:lnTo>
                  <a:lnTo>
                    <a:pt x="1673" y="250"/>
                  </a:lnTo>
                  <a:lnTo>
                    <a:pt x="1667" y="321"/>
                  </a:lnTo>
                  <a:lnTo>
                    <a:pt x="1654" y="392"/>
                  </a:lnTo>
                  <a:lnTo>
                    <a:pt x="1635" y="457"/>
                  </a:lnTo>
                  <a:lnTo>
                    <a:pt x="1609" y="525"/>
                  </a:lnTo>
                  <a:lnTo>
                    <a:pt x="1580" y="593"/>
                  </a:lnTo>
                  <a:lnTo>
                    <a:pt x="1550" y="661"/>
                  </a:lnTo>
                  <a:lnTo>
                    <a:pt x="1521" y="729"/>
                  </a:lnTo>
                  <a:lnTo>
                    <a:pt x="1495" y="803"/>
                  </a:lnTo>
                  <a:lnTo>
                    <a:pt x="1473" y="884"/>
                  </a:lnTo>
                  <a:lnTo>
                    <a:pt x="1457" y="968"/>
                  </a:lnTo>
                  <a:lnTo>
                    <a:pt x="1447" y="1059"/>
                  </a:lnTo>
                  <a:lnTo>
                    <a:pt x="1447" y="1159"/>
                  </a:lnTo>
                  <a:lnTo>
                    <a:pt x="1457" y="1269"/>
                  </a:lnTo>
                  <a:lnTo>
                    <a:pt x="1470" y="1327"/>
                  </a:lnTo>
                  <a:lnTo>
                    <a:pt x="1486" y="1373"/>
                  </a:lnTo>
                  <a:lnTo>
                    <a:pt x="1512" y="1405"/>
                  </a:lnTo>
                  <a:lnTo>
                    <a:pt x="1537" y="1434"/>
                  </a:lnTo>
                  <a:lnTo>
                    <a:pt x="1570" y="1460"/>
                  </a:lnTo>
                  <a:lnTo>
                    <a:pt x="1602" y="1486"/>
                  </a:lnTo>
                  <a:lnTo>
                    <a:pt x="1635" y="1512"/>
                  </a:lnTo>
                  <a:lnTo>
                    <a:pt x="1670" y="1544"/>
                  </a:lnTo>
                  <a:lnTo>
                    <a:pt x="1703" y="1583"/>
                  </a:lnTo>
                  <a:lnTo>
                    <a:pt x="1735" y="1631"/>
                  </a:lnTo>
                  <a:lnTo>
                    <a:pt x="1764" y="1693"/>
                  </a:lnTo>
                  <a:lnTo>
                    <a:pt x="1787" y="2324"/>
                  </a:lnTo>
                  <a:lnTo>
                    <a:pt x="2311" y="2742"/>
                  </a:lnTo>
                  <a:lnTo>
                    <a:pt x="2324" y="2797"/>
                  </a:lnTo>
                  <a:lnTo>
                    <a:pt x="2324" y="2852"/>
                  </a:lnTo>
                  <a:lnTo>
                    <a:pt x="2311" y="2907"/>
                  </a:lnTo>
                  <a:lnTo>
                    <a:pt x="2292" y="2958"/>
                  </a:lnTo>
                  <a:lnTo>
                    <a:pt x="2266" y="3007"/>
                  </a:lnTo>
                  <a:lnTo>
                    <a:pt x="2237" y="3052"/>
                  </a:lnTo>
                  <a:lnTo>
                    <a:pt x="2207" y="3094"/>
                  </a:lnTo>
                  <a:lnTo>
                    <a:pt x="2182" y="3127"/>
                  </a:lnTo>
                  <a:lnTo>
                    <a:pt x="2159" y="3153"/>
                  </a:lnTo>
                  <a:lnTo>
                    <a:pt x="2143" y="3169"/>
                  </a:lnTo>
                  <a:lnTo>
                    <a:pt x="2136" y="3172"/>
                  </a:lnTo>
                  <a:lnTo>
                    <a:pt x="2133" y="3178"/>
                  </a:lnTo>
                  <a:lnTo>
                    <a:pt x="2117" y="3198"/>
                  </a:lnTo>
                  <a:lnTo>
                    <a:pt x="2091" y="3224"/>
                  </a:lnTo>
                  <a:lnTo>
                    <a:pt x="2055" y="3259"/>
                  </a:lnTo>
                  <a:lnTo>
                    <a:pt x="2013" y="3301"/>
                  </a:lnTo>
                  <a:lnTo>
                    <a:pt x="1965" y="3347"/>
                  </a:lnTo>
                  <a:lnTo>
                    <a:pt x="1906" y="3399"/>
                  </a:lnTo>
                  <a:lnTo>
                    <a:pt x="1845" y="3450"/>
                  </a:lnTo>
                  <a:lnTo>
                    <a:pt x="1780" y="3502"/>
                  </a:lnTo>
                  <a:lnTo>
                    <a:pt x="1712" y="3554"/>
                  </a:lnTo>
                  <a:lnTo>
                    <a:pt x="1641" y="3599"/>
                  </a:lnTo>
                  <a:lnTo>
                    <a:pt x="1567" y="3641"/>
                  </a:lnTo>
                  <a:lnTo>
                    <a:pt x="1492" y="3680"/>
                  </a:lnTo>
                  <a:lnTo>
                    <a:pt x="1414" y="3709"/>
                  </a:lnTo>
                  <a:lnTo>
                    <a:pt x="1340" y="3725"/>
                  </a:lnTo>
                  <a:lnTo>
                    <a:pt x="1269" y="3735"/>
                  </a:lnTo>
                  <a:lnTo>
                    <a:pt x="1198" y="3729"/>
                  </a:lnTo>
                  <a:lnTo>
                    <a:pt x="1143" y="3712"/>
                  </a:lnTo>
                  <a:lnTo>
                    <a:pt x="1088" y="3674"/>
                  </a:lnTo>
                  <a:lnTo>
                    <a:pt x="1033" y="3619"/>
                  </a:lnTo>
                  <a:lnTo>
                    <a:pt x="974" y="3547"/>
                  </a:lnTo>
                  <a:lnTo>
                    <a:pt x="919" y="3463"/>
                  </a:lnTo>
                  <a:lnTo>
                    <a:pt x="864" y="3363"/>
                  </a:lnTo>
                  <a:lnTo>
                    <a:pt x="806" y="3253"/>
                  </a:lnTo>
                  <a:lnTo>
                    <a:pt x="751" y="3130"/>
                  </a:lnTo>
                  <a:lnTo>
                    <a:pt x="699" y="2997"/>
                  </a:lnTo>
                  <a:lnTo>
                    <a:pt x="644" y="2858"/>
                  </a:lnTo>
                  <a:lnTo>
                    <a:pt x="592" y="2712"/>
                  </a:lnTo>
                  <a:lnTo>
                    <a:pt x="541" y="2564"/>
                  </a:lnTo>
                  <a:lnTo>
                    <a:pt x="489" y="2408"/>
                  </a:lnTo>
                  <a:lnTo>
                    <a:pt x="440" y="2250"/>
                  </a:lnTo>
                  <a:lnTo>
                    <a:pt x="395" y="2091"/>
                  </a:lnTo>
                  <a:lnTo>
                    <a:pt x="350" y="1932"/>
                  </a:lnTo>
                  <a:lnTo>
                    <a:pt x="304" y="1777"/>
                  </a:lnTo>
                  <a:lnTo>
                    <a:pt x="265" y="1622"/>
                  </a:lnTo>
                  <a:lnTo>
                    <a:pt x="227" y="1473"/>
                  </a:lnTo>
                  <a:lnTo>
                    <a:pt x="191" y="1330"/>
                  </a:lnTo>
                  <a:lnTo>
                    <a:pt x="155" y="1195"/>
                  </a:lnTo>
                  <a:lnTo>
                    <a:pt x="126" y="1065"/>
                  </a:lnTo>
                  <a:lnTo>
                    <a:pt x="97" y="949"/>
                  </a:lnTo>
                  <a:lnTo>
                    <a:pt x="75" y="842"/>
                  </a:lnTo>
                  <a:lnTo>
                    <a:pt x="52" y="748"/>
                  </a:lnTo>
                  <a:lnTo>
                    <a:pt x="36" y="667"/>
                  </a:lnTo>
                  <a:lnTo>
                    <a:pt x="20" y="602"/>
                  </a:lnTo>
                  <a:lnTo>
                    <a:pt x="10" y="554"/>
                  </a:lnTo>
                  <a:lnTo>
                    <a:pt x="3" y="525"/>
                  </a:lnTo>
                  <a:lnTo>
                    <a:pt x="0" y="515"/>
                  </a:lnTo>
                  <a:lnTo>
                    <a:pt x="1631" y="0"/>
                  </a:lnTo>
                  <a:close/>
                </a:path>
              </a:pathLst>
            </a:custGeom>
            <a:grpFill/>
            <a:ln w="0">
              <a:solidFill>
                <a:srgbClr val="09888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DB4C2F12-41A6-D3FE-EC87-3315C8A88C9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1067" y="4311342"/>
              <a:ext cx="591522" cy="456216"/>
            </a:xfrm>
            <a:custGeom>
              <a:avLst/>
              <a:gdLst>
                <a:gd name="T0" fmla="*/ 1648 w 1670"/>
                <a:gd name="T1" fmla="*/ 0 h 1288"/>
                <a:gd name="T2" fmla="*/ 1664 w 1670"/>
                <a:gd name="T3" fmla="*/ 84 h 1288"/>
                <a:gd name="T4" fmla="*/ 1670 w 1670"/>
                <a:gd name="T5" fmla="*/ 162 h 1288"/>
                <a:gd name="T6" fmla="*/ 1664 w 1670"/>
                <a:gd name="T7" fmla="*/ 236 h 1288"/>
                <a:gd name="T8" fmla="*/ 1651 w 1670"/>
                <a:gd name="T9" fmla="*/ 307 h 1288"/>
                <a:gd name="T10" fmla="*/ 1631 w 1670"/>
                <a:gd name="T11" fmla="*/ 375 h 1288"/>
                <a:gd name="T12" fmla="*/ 1609 w 1670"/>
                <a:gd name="T13" fmla="*/ 440 h 1288"/>
                <a:gd name="T14" fmla="*/ 1580 w 1670"/>
                <a:gd name="T15" fmla="*/ 508 h 1288"/>
                <a:gd name="T16" fmla="*/ 1554 w 1670"/>
                <a:gd name="T17" fmla="*/ 576 h 1288"/>
                <a:gd name="T18" fmla="*/ 1525 w 1670"/>
                <a:gd name="T19" fmla="*/ 647 h 1288"/>
                <a:gd name="T20" fmla="*/ 1499 w 1670"/>
                <a:gd name="T21" fmla="*/ 721 h 1288"/>
                <a:gd name="T22" fmla="*/ 1476 w 1670"/>
                <a:gd name="T23" fmla="*/ 799 h 1288"/>
                <a:gd name="T24" fmla="*/ 1457 w 1670"/>
                <a:gd name="T25" fmla="*/ 887 h 1288"/>
                <a:gd name="T26" fmla="*/ 1447 w 1670"/>
                <a:gd name="T27" fmla="*/ 980 h 1288"/>
                <a:gd name="T28" fmla="*/ 1447 w 1670"/>
                <a:gd name="T29" fmla="*/ 1084 h 1288"/>
                <a:gd name="T30" fmla="*/ 1457 w 1670"/>
                <a:gd name="T31" fmla="*/ 1194 h 1288"/>
                <a:gd name="T32" fmla="*/ 1470 w 1670"/>
                <a:gd name="T33" fmla="*/ 1246 h 1288"/>
                <a:gd name="T34" fmla="*/ 1489 w 1670"/>
                <a:gd name="T35" fmla="*/ 1288 h 1288"/>
                <a:gd name="T36" fmla="*/ 58 w 1670"/>
                <a:gd name="T37" fmla="*/ 689 h 1288"/>
                <a:gd name="T38" fmla="*/ 42 w 1670"/>
                <a:gd name="T39" fmla="*/ 615 h 1288"/>
                <a:gd name="T40" fmla="*/ 26 w 1670"/>
                <a:gd name="T41" fmla="*/ 553 h 1288"/>
                <a:gd name="T42" fmla="*/ 16 w 1670"/>
                <a:gd name="T43" fmla="*/ 505 h 1288"/>
                <a:gd name="T44" fmla="*/ 7 w 1670"/>
                <a:gd name="T45" fmla="*/ 469 h 1288"/>
                <a:gd name="T46" fmla="*/ 3 w 1670"/>
                <a:gd name="T47" fmla="*/ 446 h 1288"/>
                <a:gd name="T48" fmla="*/ 0 w 1670"/>
                <a:gd name="T49" fmla="*/ 440 h 1288"/>
                <a:gd name="T50" fmla="*/ 634 w 1670"/>
                <a:gd name="T51" fmla="*/ 239 h 1288"/>
                <a:gd name="T52" fmla="*/ 1648 w 1670"/>
                <a:gd name="T53" fmla="*/ 0 h 1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70" h="1288">
                  <a:moveTo>
                    <a:pt x="1648" y="0"/>
                  </a:moveTo>
                  <a:lnTo>
                    <a:pt x="1664" y="84"/>
                  </a:lnTo>
                  <a:lnTo>
                    <a:pt x="1670" y="162"/>
                  </a:lnTo>
                  <a:lnTo>
                    <a:pt x="1664" y="236"/>
                  </a:lnTo>
                  <a:lnTo>
                    <a:pt x="1651" y="307"/>
                  </a:lnTo>
                  <a:lnTo>
                    <a:pt x="1631" y="375"/>
                  </a:lnTo>
                  <a:lnTo>
                    <a:pt x="1609" y="440"/>
                  </a:lnTo>
                  <a:lnTo>
                    <a:pt x="1580" y="508"/>
                  </a:lnTo>
                  <a:lnTo>
                    <a:pt x="1554" y="576"/>
                  </a:lnTo>
                  <a:lnTo>
                    <a:pt x="1525" y="647"/>
                  </a:lnTo>
                  <a:lnTo>
                    <a:pt x="1499" y="721"/>
                  </a:lnTo>
                  <a:lnTo>
                    <a:pt x="1476" y="799"/>
                  </a:lnTo>
                  <a:lnTo>
                    <a:pt x="1457" y="887"/>
                  </a:lnTo>
                  <a:lnTo>
                    <a:pt x="1447" y="980"/>
                  </a:lnTo>
                  <a:lnTo>
                    <a:pt x="1447" y="1084"/>
                  </a:lnTo>
                  <a:lnTo>
                    <a:pt x="1457" y="1194"/>
                  </a:lnTo>
                  <a:lnTo>
                    <a:pt x="1470" y="1246"/>
                  </a:lnTo>
                  <a:lnTo>
                    <a:pt x="1489" y="1288"/>
                  </a:lnTo>
                  <a:lnTo>
                    <a:pt x="58" y="689"/>
                  </a:lnTo>
                  <a:lnTo>
                    <a:pt x="42" y="615"/>
                  </a:lnTo>
                  <a:lnTo>
                    <a:pt x="26" y="553"/>
                  </a:lnTo>
                  <a:lnTo>
                    <a:pt x="16" y="505"/>
                  </a:lnTo>
                  <a:lnTo>
                    <a:pt x="7" y="469"/>
                  </a:lnTo>
                  <a:lnTo>
                    <a:pt x="3" y="446"/>
                  </a:lnTo>
                  <a:lnTo>
                    <a:pt x="0" y="440"/>
                  </a:lnTo>
                  <a:lnTo>
                    <a:pt x="634" y="239"/>
                  </a:lnTo>
                  <a:lnTo>
                    <a:pt x="1648" y="0"/>
                  </a:lnTo>
                  <a:close/>
                </a:path>
              </a:pathLst>
            </a:custGeom>
            <a:grpFill/>
            <a:ln w="0">
              <a:solidFill>
                <a:srgbClr val="09888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D8645215-DF16-6F20-BD12-CF7410E923B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1502" y="3372345"/>
              <a:ext cx="970875" cy="1293201"/>
            </a:xfrm>
            <a:custGeom>
              <a:avLst/>
              <a:gdLst>
                <a:gd name="T0" fmla="*/ 1511 w 2741"/>
                <a:gd name="T1" fmla="*/ 0 h 3651"/>
                <a:gd name="T2" fmla="*/ 1518 w 2741"/>
                <a:gd name="T3" fmla="*/ 120 h 3651"/>
                <a:gd name="T4" fmla="*/ 1534 w 2741"/>
                <a:gd name="T5" fmla="*/ 253 h 3651"/>
                <a:gd name="T6" fmla="*/ 1557 w 2741"/>
                <a:gd name="T7" fmla="*/ 402 h 3651"/>
                <a:gd name="T8" fmla="*/ 1586 w 2741"/>
                <a:gd name="T9" fmla="*/ 563 h 3651"/>
                <a:gd name="T10" fmla="*/ 1625 w 2741"/>
                <a:gd name="T11" fmla="*/ 735 h 3651"/>
                <a:gd name="T12" fmla="*/ 1670 w 2741"/>
                <a:gd name="T13" fmla="*/ 916 h 3651"/>
                <a:gd name="T14" fmla="*/ 1725 w 2741"/>
                <a:gd name="T15" fmla="*/ 1107 h 3651"/>
                <a:gd name="T16" fmla="*/ 1786 w 2741"/>
                <a:gd name="T17" fmla="*/ 1304 h 3651"/>
                <a:gd name="T18" fmla="*/ 1851 w 2741"/>
                <a:gd name="T19" fmla="*/ 1508 h 3651"/>
                <a:gd name="T20" fmla="*/ 1926 w 2741"/>
                <a:gd name="T21" fmla="*/ 1719 h 3651"/>
                <a:gd name="T22" fmla="*/ 2013 w 2741"/>
                <a:gd name="T23" fmla="*/ 1948 h 3651"/>
                <a:gd name="T24" fmla="*/ 2104 w 2741"/>
                <a:gd name="T25" fmla="*/ 2165 h 3651"/>
                <a:gd name="T26" fmla="*/ 2197 w 2741"/>
                <a:gd name="T27" fmla="*/ 2372 h 3651"/>
                <a:gd name="T28" fmla="*/ 2291 w 2741"/>
                <a:gd name="T29" fmla="*/ 2567 h 3651"/>
                <a:gd name="T30" fmla="*/ 2382 w 2741"/>
                <a:gd name="T31" fmla="*/ 2745 h 3651"/>
                <a:gd name="T32" fmla="*/ 2476 w 2741"/>
                <a:gd name="T33" fmla="*/ 2910 h 3651"/>
                <a:gd name="T34" fmla="*/ 2566 w 2741"/>
                <a:gd name="T35" fmla="*/ 3055 h 3651"/>
                <a:gd name="T36" fmla="*/ 2657 w 2741"/>
                <a:gd name="T37" fmla="*/ 3182 h 3651"/>
                <a:gd name="T38" fmla="*/ 2741 w 2741"/>
                <a:gd name="T39" fmla="*/ 3288 h 3651"/>
                <a:gd name="T40" fmla="*/ 1861 w 2741"/>
                <a:gd name="T41" fmla="*/ 3606 h 3651"/>
                <a:gd name="T42" fmla="*/ 1738 w 2741"/>
                <a:gd name="T43" fmla="*/ 3638 h 3651"/>
                <a:gd name="T44" fmla="*/ 1615 w 2741"/>
                <a:gd name="T45" fmla="*/ 3651 h 3651"/>
                <a:gd name="T46" fmla="*/ 1485 w 2741"/>
                <a:gd name="T47" fmla="*/ 3644 h 3651"/>
                <a:gd name="T48" fmla="*/ 1359 w 2741"/>
                <a:gd name="T49" fmla="*/ 3618 h 3651"/>
                <a:gd name="T50" fmla="*/ 1230 w 2741"/>
                <a:gd name="T51" fmla="*/ 3576 h 3651"/>
                <a:gd name="T52" fmla="*/ 1103 w 2741"/>
                <a:gd name="T53" fmla="*/ 3518 h 3651"/>
                <a:gd name="T54" fmla="*/ 977 w 2741"/>
                <a:gd name="T55" fmla="*/ 3444 h 3651"/>
                <a:gd name="T56" fmla="*/ 854 w 2741"/>
                <a:gd name="T57" fmla="*/ 3350 h 3651"/>
                <a:gd name="T58" fmla="*/ 738 w 2741"/>
                <a:gd name="T59" fmla="*/ 3246 h 3651"/>
                <a:gd name="T60" fmla="*/ 621 w 2741"/>
                <a:gd name="T61" fmla="*/ 3127 h 3651"/>
                <a:gd name="T62" fmla="*/ 514 w 2741"/>
                <a:gd name="T63" fmla="*/ 2994 h 3651"/>
                <a:gd name="T64" fmla="*/ 414 w 2741"/>
                <a:gd name="T65" fmla="*/ 2848 h 3651"/>
                <a:gd name="T66" fmla="*/ 320 w 2741"/>
                <a:gd name="T67" fmla="*/ 2693 h 3651"/>
                <a:gd name="T68" fmla="*/ 239 w 2741"/>
                <a:gd name="T69" fmla="*/ 2528 h 3651"/>
                <a:gd name="T70" fmla="*/ 165 w 2741"/>
                <a:gd name="T71" fmla="*/ 2350 h 3651"/>
                <a:gd name="T72" fmla="*/ 107 w 2741"/>
                <a:gd name="T73" fmla="*/ 2178 h 3651"/>
                <a:gd name="T74" fmla="*/ 61 w 2741"/>
                <a:gd name="T75" fmla="*/ 2010 h 3651"/>
                <a:gd name="T76" fmla="*/ 29 w 2741"/>
                <a:gd name="T77" fmla="*/ 1842 h 3651"/>
                <a:gd name="T78" fmla="*/ 9 w 2741"/>
                <a:gd name="T79" fmla="*/ 1677 h 3651"/>
                <a:gd name="T80" fmla="*/ 0 w 2741"/>
                <a:gd name="T81" fmla="*/ 1518 h 3651"/>
                <a:gd name="T82" fmla="*/ 3 w 2741"/>
                <a:gd name="T83" fmla="*/ 1363 h 3651"/>
                <a:gd name="T84" fmla="*/ 19 w 2741"/>
                <a:gd name="T85" fmla="*/ 1214 h 3651"/>
                <a:gd name="T86" fmla="*/ 45 w 2741"/>
                <a:gd name="T87" fmla="*/ 1071 h 3651"/>
                <a:gd name="T88" fmla="*/ 81 w 2741"/>
                <a:gd name="T89" fmla="*/ 939 h 3651"/>
                <a:gd name="T90" fmla="*/ 129 w 2741"/>
                <a:gd name="T91" fmla="*/ 813 h 3651"/>
                <a:gd name="T92" fmla="*/ 187 w 2741"/>
                <a:gd name="T93" fmla="*/ 699 h 3651"/>
                <a:gd name="T94" fmla="*/ 255 w 2741"/>
                <a:gd name="T95" fmla="*/ 596 h 3651"/>
                <a:gd name="T96" fmla="*/ 336 w 2741"/>
                <a:gd name="T97" fmla="*/ 505 h 3651"/>
                <a:gd name="T98" fmla="*/ 424 w 2741"/>
                <a:gd name="T99" fmla="*/ 427 h 3651"/>
                <a:gd name="T100" fmla="*/ 521 w 2741"/>
                <a:gd name="T101" fmla="*/ 363 h 3651"/>
                <a:gd name="T102" fmla="*/ 631 w 2741"/>
                <a:gd name="T103" fmla="*/ 314 h 3651"/>
                <a:gd name="T104" fmla="*/ 1511 w 2741"/>
                <a:gd name="T105" fmla="*/ 0 h 3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741" h="3651">
                  <a:moveTo>
                    <a:pt x="1511" y="0"/>
                  </a:moveTo>
                  <a:lnTo>
                    <a:pt x="1518" y="120"/>
                  </a:lnTo>
                  <a:lnTo>
                    <a:pt x="1534" y="253"/>
                  </a:lnTo>
                  <a:lnTo>
                    <a:pt x="1557" y="402"/>
                  </a:lnTo>
                  <a:lnTo>
                    <a:pt x="1586" y="563"/>
                  </a:lnTo>
                  <a:lnTo>
                    <a:pt x="1625" y="735"/>
                  </a:lnTo>
                  <a:lnTo>
                    <a:pt x="1670" y="916"/>
                  </a:lnTo>
                  <a:lnTo>
                    <a:pt x="1725" y="1107"/>
                  </a:lnTo>
                  <a:lnTo>
                    <a:pt x="1786" y="1304"/>
                  </a:lnTo>
                  <a:lnTo>
                    <a:pt x="1851" y="1508"/>
                  </a:lnTo>
                  <a:lnTo>
                    <a:pt x="1926" y="1719"/>
                  </a:lnTo>
                  <a:lnTo>
                    <a:pt x="2013" y="1948"/>
                  </a:lnTo>
                  <a:lnTo>
                    <a:pt x="2104" y="2165"/>
                  </a:lnTo>
                  <a:lnTo>
                    <a:pt x="2197" y="2372"/>
                  </a:lnTo>
                  <a:lnTo>
                    <a:pt x="2291" y="2567"/>
                  </a:lnTo>
                  <a:lnTo>
                    <a:pt x="2382" y="2745"/>
                  </a:lnTo>
                  <a:lnTo>
                    <a:pt x="2476" y="2910"/>
                  </a:lnTo>
                  <a:lnTo>
                    <a:pt x="2566" y="3055"/>
                  </a:lnTo>
                  <a:lnTo>
                    <a:pt x="2657" y="3182"/>
                  </a:lnTo>
                  <a:lnTo>
                    <a:pt x="2741" y="3288"/>
                  </a:lnTo>
                  <a:lnTo>
                    <a:pt x="1861" y="3606"/>
                  </a:lnTo>
                  <a:lnTo>
                    <a:pt x="1738" y="3638"/>
                  </a:lnTo>
                  <a:lnTo>
                    <a:pt x="1615" y="3651"/>
                  </a:lnTo>
                  <a:lnTo>
                    <a:pt x="1485" y="3644"/>
                  </a:lnTo>
                  <a:lnTo>
                    <a:pt x="1359" y="3618"/>
                  </a:lnTo>
                  <a:lnTo>
                    <a:pt x="1230" y="3576"/>
                  </a:lnTo>
                  <a:lnTo>
                    <a:pt x="1103" y="3518"/>
                  </a:lnTo>
                  <a:lnTo>
                    <a:pt x="977" y="3444"/>
                  </a:lnTo>
                  <a:lnTo>
                    <a:pt x="854" y="3350"/>
                  </a:lnTo>
                  <a:lnTo>
                    <a:pt x="738" y="3246"/>
                  </a:lnTo>
                  <a:lnTo>
                    <a:pt x="621" y="3127"/>
                  </a:lnTo>
                  <a:lnTo>
                    <a:pt x="514" y="2994"/>
                  </a:lnTo>
                  <a:lnTo>
                    <a:pt x="414" y="2848"/>
                  </a:lnTo>
                  <a:lnTo>
                    <a:pt x="320" y="2693"/>
                  </a:lnTo>
                  <a:lnTo>
                    <a:pt x="239" y="2528"/>
                  </a:lnTo>
                  <a:lnTo>
                    <a:pt x="165" y="2350"/>
                  </a:lnTo>
                  <a:lnTo>
                    <a:pt x="107" y="2178"/>
                  </a:lnTo>
                  <a:lnTo>
                    <a:pt x="61" y="2010"/>
                  </a:lnTo>
                  <a:lnTo>
                    <a:pt x="29" y="1842"/>
                  </a:lnTo>
                  <a:lnTo>
                    <a:pt x="9" y="1677"/>
                  </a:lnTo>
                  <a:lnTo>
                    <a:pt x="0" y="1518"/>
                  </a:lnTo>
                  <a:lnTo>
                    <a:pt x="3" y="1363"/>
                  </a:lnTo>
                  <a:lnTo>
                    <a:pt x="19" y="1214"/>
                  </a:lnTo>
                  <a:lnTo>
                    <a:pt x="45" y="1071"/>
                  </a:lnTo>
                  <a:lnTo>
                    <a:pt x="81" y="939"/>
                  </a:lnTo>
                  <a:lnTo>
                    <a:pt x="129" y="813"/>
                  </a:lnTo>
                  <a:lnTo>
                    <a:pt x="187" y="699"/>
                  </a:lnTo>
                  <a:lnTo>
                    <a:pt x="255" y="596"/>
                  </a:lnTo>
                  <a:lnTo>
                    <a:pt x="336" y="505"/>
                  </a:lnTo>
                  <a:lnTo>
                    <a:pt x="424" y="427"/>
                  </a:lnTo>
                  <a:lnTo>
                    <a:pt x="521" y="363"/>
                  </a:lnTo>
                  <a:lnTo>
                    <a:pt x="631" y="314"/>
                  </a:lnTo>
                  <a:lnTo>
                    <a:pt x="1511" y="0"/>
                  </a:lnTo>
                  <a:close/>
                </a:path>
              </a:pathLst>
            </a:custGeom>
            <a:grpFill/>
            <a:ln w="0">
              <a:solidFill>
                <a:srgbClr val="09888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68A04B2C-433E-BA40-20F4-D376EB183A0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5030" y="1938525"/>
              <a:ext cx="2934940" cy="2698331"/>
            </a:xfrm>
            <a:custGeom>
              <a:avLst/>
              <a:gdLst>
                <a:gd name="T0" fmla="*/ 5159 w 8286"/>
                <a:gd name="T1" fmla="*/ 168 h 7618"/>
                <a:gd name="T2" fmla="*/ 5088 w 8286"/>
                <a:gd name="T3" fmla="*/ 530 h 7618"/>
                <a:gd name="T4" fmla="*/ 5088 w 8286"/>
                <a:gd name="T5" fmla="*/ 1016 h 7618"/>
                <a:gd name="T6" fmla="*/ 5153 w 8286"/>
                <a:gd name="T7" fmla="*/ 1608 h 7618"/>
                <a:gd name="T8" fmla="*/ 5282 w 8286"/>
                <a:gd name="T9" fmla="*/ 2281 h 7618"/>
                <a:gd name="T10" fmla="*/ 5477 w 8286"/>
                <a:gd name="T11" fmla="*/ 3022 h 7618"/>
                <a:gd name="T12" fmla="*/ 5729 w 8286"/>
                <a:gd name="T13" fmla="*/ 3809 h 7618"/>
                <a:gd name="T14" fmla="*/ 6030 w 8286"/>
                <a:gd name="T15" fmla="*/ 4595 h 7618"/>
                <a:gd name="T16" fmla="*/ 6357 w 8286"/>
                <a:gd name="T17" fmla="*/ 5314 h 7618"/>
                <a:gd name="T18" fmla="*/ 6697 w 8286"/>
                <a:gd name="T19" fmla="*/ 5951 h 7618"/>
                <a:gd name="T20" fmla="*/ 7037 w 8286"/>
                <a:gd name="T21" fmla="*/ 6501 h 7618"/>
                <a:gd name="T22" fmla="*/ 7373 w 8286"/>
                <a:gd name="T23" fmla="*/ 6945 h 7618"/>
                <a:gd name="T24" fmla="*/ 7687 w 8286"/>
                <a:gd name="T25" fmla="*/ 7272 h 7618"/>
                <a:gd name="T26" fmla="*/ 7972 w 8286"/>
                <a:gd name="T27" fmla="*/ 7469 h 7618"/>
                <a:gd name="T28" fmla="*/ 8215 w 8286"/>
                <a:gd name="T29" fmla="*/ 7521 h 7618"/>
                <a:gd name="T30" fmla="*/ 8260 w 8286"/>
                <a:gd name="T31" fmla="*/ 7518 h 7618"/>
                <a:gd name="T32" fmla="*/ 8124 w 8286"/>
                <a:gd name="T33" fmla="*/ 7556 h 7618"/>
                <a:gd name="T34" fmla="*/ 7881 w 8286"/>
                <a:gd name="T35" fmla="*/ 7553 h 7618"/>
                <a:gd name="T36" fmla="*/ 7551 w 8286"/>
                <a:gd name="T37" fmla="*/ 7463 h 7618"/>
                <a:gd name="T38" fmla="*/ 7160 w 8286"/>
                <a:gd name="T39" fmla="*/ 7343 h 7618"/>
                <a:gd name="T40" fmla="*/ 6697 w 8286"/>
                <a:gd name="T41" fmla="*/ 7217 h 7618"/>
                <a:gd name="T42" fmla="*/ 6169 w 8286"/>
                <a:gd name="T43" fmla="*/ 7103 h 7618"/>
                <a:gd name="T44" fmla="*/ 5564 w 8286"/>
                <a:gd name="T45" fmla="*/ 7016 h 7618"/>
                <a:gd name="T46" fmla="*/ 4887 w 8286"/>
                <a:gd name="T47" fmla="*/ 6977 h 7618"/>
                <a:gd name="T48" fmla="*/ 4130 w 8286"/>
                <a:gd name="T49" fmla="*/ 6997 h 7618"/>
                <a:gd name="T50" fmla="*/ 3295 w 8286"/>
                <a:gd name="T51" fmla="*/ 7100 h 7618"/>
                <a:gd name="T52" fmla="*/ 2373 w 8286"/>
                <a:gd name="T53" fmla="*/ 7298 h 7618"/>
                <a:gd name="T54" fmla="*/ 1366 w 8286"/>
                <a:gd name="T55" fmla="*/ 7611 h 7618"/>
                <a:gd name="T56" fmla="*/ 1224 w 8286"/>
                <a:gd name="T57" fmla="*/ 7576 h 7618"/>
                <a:gd name="T58" fmla="*/ 1049 w 8286"/>
                <a:gd name="T59" fmla="*/ 7395 h 7618"/>
                <a:gd name="T60" fmla="*/ 845 w 8286"/>
                <a:gd name="T61" fmla="*/ 7094 h 7618"/>
                <a:gd name="T62" fmla="*/ 635 w 8286"/>
                <a:gd name="T63" fmla="*/ 6689 h 7618"/>
                <a:gd name="T64" fmla="*/ 427 w 8286"/>
                <a:gd name="T65" fmla="*/ 6207 h 7618"/>
                <a:gd name="T66" fmla="*/ 240 w 8286"/>
                <a:gd name="T67" fmla="*/ 5686 h 7618"/>
                <a:gd name="T68" fmla="*/ 104 w 8286"/>
                <a:gd name="T69" fmla="*/ 5204 h 7618"/>
                <a:gd name="T70" fmla="*/ 23 w 8286"/>
                <a:gd name="T71" fmla="*/ 4786 h 7618"/>
                <a:gd name="T72" fmla="*/ 0 w 8286"/>
                <a:gd name="T73" fmla="*/ 4459 h 7618"/>
                <a:gd name="T74" fmla="*/ 39 w 8286"/>
                <a:gd name="T75" fmla="*/ 4252 h 7618"/>
                <a:gd name="T76" fmla="*/ 101 w 8286"/>
                <a:gd name="T77" fmla="*/ 4181 h 7618"/>
                <a:gd name="T78" fmla="*/ 1146 w 8286"/>
                <a:gd name="T79" fmla="*/ 3754 h 7618"/>
                <a:gd name="T80" fmla="*/ 2030 w 8286"/>
                <a:gd name="T81" fmla="*/ 3291 h 7618"/>
                <a:gd name="T82" fmla="*/ 2767 w 8286"/>
                <a:gd name="T83" fmla="*/ 2809 h 7618"/>
                <a:gd name="T84" fmla="*/ 3376 w 8286"/>
                <a:gd name="T85" fmla="*/ 2317 h 7618"/>
                <a:gd name="T86" fmla="*/ 3871 w 8286"/>
                <a:gd name="T87" fmla="*/ 1828 h 7618"/>
                <a:gd name="T88" fmla="*/ 4273 w 8286"/>
                <a:gd name="T89" fmla="*/ 1362 h 7618"/>
                <a:gd name="T90" fmla="*/ 4596 w 8286"/>
                <a:gd name="T91" fmla="*/ 928 h 7618"/>
                <a:gd name="T92" fmla="*/ 4858 w 8286"/>
                <a:gd name="T93" fmla="*/ 543 h 7618"/>
                <a:gd name="T94" fmla="*/ 5072 w 8286"/>
                <a:gd name="T95" fmla="*/ 216 h 7618"/>
                <a:gd name="T96" fmla="*/ 5208 w 8286"/>
                <a:gd name="T97" fmla="*/ 42 h 7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286" h="7618">
                  <a:moveTo>
                    <a:pt x="5247" y="0"/>
                  </a:moveTo>
                  <a:lnTo>
                    <a:pt x="5198" y="77"/>
                  </a:lnTo>
                  <a:lnTo>
                    <a:pt x="5159" y="168"/>
                  </a:lnTo>
                  <a:lnTo>
                    <a:pt x="5127" y="275"/>
                  </a:lnTo>
                  <a:lnTo>
                    <a:pt x="5104" y="394"/>
                  </a:lnTo>
                  <a:lnTo>
                    <a:pt x="5088" y="530"/>
                  </a:lnTo>
                  <a:lnTo>
                    <a:pt x="5082" y="679"/>
                  </a:lnTo>
                  <a:lnTo>
                    <a:pt x="5082" y="844"/>
                  </a:lnTo>
                  <a:lnTo>
                    <a:pt x="5088" y="1016"/>
                  </a:lnTo>
                  <a:lnTo>
                    <a:pt x="5101" y="1203"/>
                  </a:lnTo>
                  <a:lnTo>
                    <a:pt x="5124" y="1401"/>
                  </a:lnTo>
                  <a:lnTo>
                    <a:pt x="5153" y="1608"/>
                  </a:lnTo>
                  <a:lnTo>
                    <a:pt x="5188" y="1822"/>
                  </a:lnTo>
                  <a:lnTo>
                    <a:pt x="5234" y="2048"/>
                  </a:lnTo>
                  <a:lnTo>
                    <a:pt x="5282" y="2281"/>
                  </a:lnTo>
                  <a:lnTo>
                    <a:pt x="5341" y="2521"/>
                  </a:lnTo>
                  <a:lnTo>
                    <a:pt x="5405" y="2770"/>
                  </a:lnTo>
                  <a:lnTo>
                    <a:pt x="5477" y="3022"/>
                  </a:lnTo>
                  <a:lnTo>
                    <a:pt x="5554" y="3281"/>
                  </a:lnTo>
                  <a:lnTo>
                    <a:pt x="5638" y="3543"/>
                  </a:lnTo>
                  <a:lnTo>
                    <a:pt x="5729" y="3809"/>
                  </a:lnTo>
                  <a:lnTo>
                    <a:pt x="5826" y="4081"/>
                  </a:lnTo>
                  <a:lnTo>
                    <a:pt x="5926" y="4343"/>
                  </a:lnTo>
                  <a:lnTo>
                    <a:pt x="6030" y="4595"/>
                  </a:lnTo>
                  <a:lnTo>
                    <a:pt x="6137" y="4841"/>
                  </a:lnTo>
                  <a:lnTo>
                    <a:pt x="6247" y="5081"/>
                  </a:lnTo>
                  <a:lnTo>
                    <a:pt x="6357" y="5314"/>
                  </a:lnTo>
                  <a:lnTo>
                    <a:pt x="6467" y="5534"/>
                  </a:lnTo>
                  <a:lnTo>
                    <a:pt x="6580" y="5747"/>
                  </a:lnTo>
                  <a:lnTo>
                    <a:pt x="6697" y="5951"/>
                  </a:lnTo>
                  <a:lnTo>
                    <a:pt x="6810" y="6145"/>
                  </a:lnTo>
                  <a:lnTo>
                    <a:pt x="6923" y="6330"/>
                  </a:lnTo>
                  <a:lnTo>
                    <a:pt x="7037" y="6501"/>
                  </a:lnTo>
                  <a:lnTo>
                    <a:pt x="7150" y="6660"/>
                  </a:lnTo>
                  <a:lnTo>
                    <a:pt x="7263" y="6809"/>
                  </a:lnTo>
                  <a:lnTo>
                    <a:pt x="7373" y="6945"/>
                  </a:lnTo>
                  <a:lnTo>
                    <a:pt x="7480" y="7068"/>
                  </a:lnTo>
                  <a:lnTo>
                    <a:pt x="7584" y="7178"/>
                  </a:lnTo>
                  <a:lnTo>
                    <a:pt x="7687" y="7272"/>
                  </a:lnTo>
                  <a:lnTo>
                    <a:pt x="7784" y="7353"/>
                  </a:lnTo>
                  <a:lnTo>
                    <a:pt x="7881" y="7417"/>
                  </a:lnTo>
                  <a:lnTo>
                    <a:pt x="7972" y="7469"/>
                  </a:lnTo>
                  <a:lnTo>
                    <a:pt x="8059" y="7501"/>
                  </a:lnTo>
                  <a:lnTo>
                    <a:pt x="8140" y="7521"/>
                  </a:lnTo>
                  <a:lnTo>
                    <a:pt x="8215" y="7521"/>
                  </a:lnTo>
                  <a:lnTo>
                    <a:pt x="8286" y="7505"/>
                  </a:lnTo>
                  <a:lnTo>
                    <a:pt x="8279" y="7508"/>
                  </a:lnTo>
                  <a:lnTo>
                    <a:pt x="8260" y="7518"/>
                  </a:lnTo>
                  <a:lnTo>
                    <a:pt x="8228" y="7531"/>
                  </a:lnTo>
                  <a:lnTo>
                    <a:pt x="8182" y="7543"/>
                  </a:lnTo>
                  <a:lnTo>
                    <a:pt x="8124" y="7556"/>
                  </a:lnTo>
                  <a:lnTo>
                    <a:pt x="8056" y="7563"/>
                  </a:lnTo>
                  <a:lnTo>
                    <a:pt x="7975" y="7563"/>
                  </a:lnTo>
                  <a:lnTo>
                    <a:pt x="7881" y="7553"/>
                  </a:lnTo>
                  <a:lnTo>
                    <a:pt x="7781" y="7527"/>
                  </a:lnTo>
                  <a:lnTo>
                    <a:pt x="7671" y="7498"/>
                  </a:lnTo>
                  <a:lnTo>
                    <a:pt x="7551" y="7463"/>
                  </a:lnTo>
                  <a:lnTo>
                    <a:pt x="7428" y="7424"/>
                  </a:lnTo>
                  <a:lnTo>
                    <a:pt x="7299" y="7385"/>
                  </a:lnTo>
                  <a:lnTo>
                    <a:pt x="7160" y="7343"/>
                  </a:lnTo>
                  <a:lnTo>
                    <a:pt x="7014" y="7301"/>
                  </a:lnTo>
                  <a:lnTo>
                    <a:pt x="6859" y="7259"/>
                  </a:lnTo>
                  <a:lnTo>
                    <a:pt x="6697" y="7217"/>
                  </a:lnTo>
                  <a:lnTo>
                    <a:pt x="6528" y="7178"/>
                  </a:lnTo>
                  <a:lnTo>
                    <a:pt x="6354" y="7139"/>
                  </a:lnTo>
                  <a:lnTo>
                    <a:pt x="6169" y="7103"/>
                  </a:lnTo>
                  <a:lnTo>
                    <a:pt x="5975" y="7071"/>
                  </a:lnTo>
                  <a:lnTo>
                    <a:pt x="5774" y="7042"/>
                  </a:lnTo>
                  <a:lnTo>
                    <a:pt x="5564" y="7016"/>
                  </a:lnTo>
                  <a:lnTo>
                    <a:pt x="5347" y="6997"/>
                  </a:lnTo>
                  <a:lnTo>
                    <a:pt x="5121" y="6984"/>
                  </a:lnTo>
                  <a:lnTo>
                    <a:pt x="4887" y="6977"/>
                  </a:lnTo>
                  <a:lnTo>
                    <a:pt x="4645" y="6974"/>
                  </a:lnTo>
                  <a:lnTo>
                    <a:pt x="4392" y="6984"/>
                  </a:lnTo>
                  <a:lnTo>
                    <a:pt x="4130" y="6997"/>
                  </a:lnTo>
                  <a:lnTo>
                    <a:pt x="3861" y="7022"/>
                  </a:lnTo>
                  <a:lnTo>
                    <a:pt x="3583" y="7055"/>
                  </a:lnTo>
                  <a:lnTo>
                    <a:pt x="3295" y="7100"/>
                  </a:lnTo>
                  <a:lnTo>
                    <a:pt x="2997" y="7155"/>
                  </a:lnTo>
                  <a:lnTo>
                    <a:pt x="2690" y="7220"/>
                  </a:lnTo>
                  <a:lnTo>
                    <a:pt x="2373" y="7298"/>
                  </a:lnTo>
                  <a:lnTo>
                    <a:pt x="2046" y="7388"/>
                  </a:lnTo>
                  <a:lnTo>
                    <a:pt x="1712" y="7495"/>
                  </a:lnTo>
                  <a:lnTo>
                    <a:pt x="1366" y="7611"/>
                  </a:lnTo>
                  <a:lnTo>
                    <a:pt x="1324" y="7618"/>
                  </a:lnTo>
                  <a:lnTo>
                    <a:pt x="1275" y="7605"/>
                  </a:lnTo>
                  <a:lnTo>
                    <a:pt x="1224" y="7576"/>
                  </a:lnTo>
                  <a:lnTo>
                    <a:pt x="1169" y="7531"/>
                  </a:lnTo>
                  <a:lnTo>
                    <a:pt x="1110" y="7469"/>
                  </a:lnTo>
                  <a:lnTo>
                    <a:pt x="1049" y="7395"/>
                  </a:lnTo>
                  <a:lnTo>
                    <a:pt x="984" y="7307"/>
                  </a:lnTo>
                  <a:lnTo>
                    <a:pt x="916" y="7207"/>
                  </a:lnTo>
                  <a:lnTo>
                    <a:pt x="845" y="7094"/>
                  </a:lnTo>
                  <a:lnTo>
                    <a:pt x="777" y="6967"/>
                  </a:lnTo>
                  <a:lnTo>
                    <a:pt x="706" y="6835"/>
                  </a:lnTo>
                  <a:lnTo>
                    <a:pt x="635" y="6689"/>
                  </a:lnTo>
                  <a:lnTo>
                    <a:pt x="563" y="6537"/>
                  </a:lnTo>
                  <a:lnTo>
                    <a:pt x="495" y="6375"/>
                  </a:lnTo>
                  <a:lnTo>
                    <a:pt x="427" y="6207"/>
                  </a:lnTo>
                  <a:lnTo>
                    <a:pt x="359" y="6032"/>
                  </a:lnTo>
                  <a:lnTo>
                    <a:pt x="298" y="5857"/>
                  </a:lnTo>
                  <a:lnTo>
                    <a:pt x="240" y="5686"/>
                  </a:lnTo>
                  <a:lnTo>
                    <a:pt x="188" y="5521"/>
                  </a:lnTo>
                  <a:lnTo>
                    <a:pt x="143" y="5359"/>
                  </a:lnTo>
                  <a:lnTo>
                    <a:pt x="104" y="5204"/>
                  </a:lnTo>
                  <a:lnTo>
                    <a:pt x="71" y="5058"/>
                  </a:lnTo>
                  <a:lnTo>
                    <a:pt x="42" y="4919"/>
                  </a:lnTo>
                  <a:lnTo>
                    <a:pt x="23" y="4786"/>
                  </a:lnTo>
                  <a:lnTo>
                    <a:pt x="7" y="4666"/>
                  </a:lnTo>
                  <a:lnTo>
                    <a:pt x="0" y="4556"/>
                  </a:lnTo>
                  <a:lnTo>
                    <a:pt x="0" y="4459"/>
                  </a:lnTo>
                  <a:lnTo>
                    <a:pt x="7" y="4375"/>
                  </a:lnTo>
                  <a:lnTo>
                    <a:pt x="20" y="4307"/>
                  </a:lnTo>
                  <a:lnTo>
                    <a:pt x="39" y="4252"/>
                  </a:lnTo>
                  <a:lnTo>
                    <a:pt x="68" y="4210"/>
                  </a:lnTo>
                  <a:lnTo>
                    <a:pt x="101" y="4187"/>
                  </a:lnTo>
                  <a:lnTo>
                    <a:pt x="101" y="4181"/>
                  </a:lnTo>
                  <a:lnTo>
                    <a:pt x="469" y="4042"/>
                  </a:lnTo>
                  <a:lnTo>
                    <a:pt x="816" y="3899"/>
                  </a:lnTo>
                  <a:lnTo>
                    <a:pt x="1146" y="3754"/>
                  </a:lnTo>
                  <a:lnTo>
                    <a:pt x="1457" y="3602"/>
                  </a:lnTo>
                  <a:lnTo>
                    <a:pt x="1751" y="3449"/>
                  </a:lnTo>
                  <a:lnTo>
                    <a:pt x="2030" y="3291"/>
                  </a:lnTo>
                  <a:lnTo>
                    <a:pt x="2288" y="3132"/>
                  </a:lnTo>
                  <a:lnTo>
                    <a:pt x="2534" y="2970"/>
                  </a:lnTo>
                  <a:lnTo>
                    <a:pt x="2767" y="2809"/>
                  </a:lnTo>
                  <a:lnTo>
                    <a:pt x="2981" y="2644"/>
                  </a:lnTo>
                  <a:lnTo>
                    <a:pt x="3185" y="2479"/>
                  </a:lnTo>
                  <a:lnTo>
                    <a:pt x="3376" y="2317"/>
                  </a:lnTo>
                  <a:lnTo>
                    <a:pt x="3554" y="2152"/>
                  </a:lnTo>
                  <a:lnTo>
                    <a:pt x="3719" y="1990"/>
                  </a:lnTo>
                  <a:lnTo>
                    <a:pt x="3871" y="1828"/>
                  </a:lnTo>
                  <a:lnTo>
                    <a:pt x="4017" y="1669"/>
                  </a:lnTo>
                  <a:lnTo>
                    <a:pt x="4150" y="1514"/>
                  </a:lnTo>
                  <a:lnTo>
                    <a:pt x="4273" y="1362"/>
                  </a:lnTo>
                  <a:lnTo>
                    <a:pt x="4389" y="1213"/>
                  </a:lnTo>
                  <a:lnTo>
                    <a:pt x="4496" y="1071"/>
                  </a:lnTo>
                  <a:lnTo>
                    <a:pt x="4596" y="928"/>
                  </a:lnTo>
                  <a:lnTo>
                    <a:pt x="4690" y="796"/>
                  </a:lnTo>
                  <a:lnTo>
                    <a:pt x="4777" y="666"/>
                  </a:lnTo>
                  <a:lnTo>
                    <a:pt x="4858" y="543"/>
                  </a:lnTo>
                  <a:lnTo>
                    <a:pt x="4933" y="427"/>
                  </a:lnTo>
                  <a:lnTo>
                    <a:pt x="5004" y="317"/>
                  </a:lnTo>
                  <a:lnTo>
                    <a:pt x="5072" y="216"/>
                  </a:lnTo>
                  <a:lnTo>
                    <a:pt x="5121" y="148"/>
                  </a:lnTo>
                  <a:lnTo>
                    <a:pt x="5166" y="90"/>
                  </a:lnTo>
                  <a:lnTo>
                    <a:pt x="5208" y="42"/>
                  </a:lnTo>
                  <a:lnTo>
                    <a:pt x="5247" y="0"/>
                  </a:lnTo>
                  <a:close/>
                </a:path>
              </a:pathLst>
            </a:custGeom>
            <a:grpFill/>
            <a:ln w="0">
              <a:solidFill>
                <a:srgbClr val="09888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A0371DEC-F646-0523-7E00-629B0D677F7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3968" y="1945254"/>
              <a:ext cx="1856033" cy="1620841"/>
            </a:xfrm>
            <a:custGeom>
              <a:avLst/>
              <a:gdLst>
                <a:gd name="T0" fmla="*/ 5230 w 5240"/>
                <a:gd name="T1" fmla="*/ 23 h 4576"/>
                <a:gd name="T2" fmla="*/ 5214 w 5240"/>
                <a:gd name="T3" fmla="*/ 107 h 4576"/>
                <a:gd name="T4" fmla="*/ 5195 w 5240"/>
                <a:gd name="T5" fmla="*/ 194 h 4576"/>
                <a:gd name="T6" fmla="*/ 5175 w 5240"/>
                <a:gd name="T7" fmla="*/ 304 h 4576"/>
                <a:gd name="T8" fmla="*/ 5146 w 5240"/>
                <a:gd name="T9" fmla="*/ 456 h 4576"/>
                <a:gd name="T10" fmla="*/ 5111 w 5240"/>
                <a:gd name="T11" fmla="*/ 660 h 4576"/>
                <a:gd name="T12" fmla="*/ 5013 w 5240"/>
                <a:gd name="T13" fmla="*/ 903 h 4576"/>
                <a:gd name="T14" fmla="*/ 4845 w 5240"/>
                <a:gd name="T15" fmla="*/ 1149 h 4576"/>
                <a:gd name="T16" fmla="*/ 4654 w 5240"/>
                <a:gd name="T17" fmla="*/ 1421 h 4576"/>
                <a:gd name="T18" fmla="*/ 4431 w 5240"/>
                <a:gd name="T19" fmla="*/ 1712 h 4576"/>
                <a:gd name="T20" fmla="*/ 4175 w 5240"/>
                <a:gd name="T21" fmla="*/ 2016 h 4576"/>
                <a:gd name="T22" fmla="*/ 3877 w 5240"/>
                <a:gd name="T23" fmla="*/ 2330 h 4576"/>
                <a:gd name="T24" fmla="*/ 3538 w 5240"/>
                <a:gd name="T25" fmla="*/ 2654 h 4576"/>
                <a:gd name="T26" fmla="*/ 3146 w 5240"/>
                <a:gd name="T27" fmla="*/ 2977 h 4576"/>
                <a:gd name="T28" fmla="*/ 2699 w 5240"/>
                <a:gd name="T29" fmla="*/ 3301 h 4576"/>
                <a:gd name="T30" fmla="*/ 2198 w 5240"/>
                <a:gd name="T31" fmla="*/ 3618 h 4576"/>
                <a:gd name="T32" fmla="*/ 1628 w 5240"/>
                <a:gd name="T33" fmla="*/ 3926 h 4576"/>
                <a:gd name="T34" fmla="*/ 990 w 5240"/>
                <a:gd name="T35" fmla="*/ 4217 h 4576"/>
                <a:gd name="T36" fmla="*/ 278 w 5240"/>
                <a:gd name="T37" fmla="*/ 4495 h 4576"/>
                <a:gd name="T38" fmla="*/ 0 w 5240"/>
                <a:gd name="T39" fmla="*/ 4486 h 4576"/>
                <a:gd name="T40" fmla="*/ 13 w 5240"/>
                <a:gd name="T41" fmla="*/ 4333 h 4576"/>
                <a:gd name="T42" fmla="*/ 45 w 5240"/>
                <a:gd name="T43" fmla="*/ 4227 h 4576"/>
                <a:gd name="T44" fmla="*/ 104 w 5240"/>
                <a:gd name="T45" fmla="*/ 4168 h 4576"/>
                <a:gd name="T46" fmla="*/ 472 w 5240"/>
                <a:gd name="T47" fmla="*/ 4023 h 4576"/>
                <a:gd name="T48" fmla="*/ 1149 w 5240"/>
                <a:gd name="T49" fmla="*/ 3735 h 4576"/>
                <a:gd name="T50" fmla="*/ 1754 w 5240"/>
                <a:gd name="T51" fmla="*/ 3430 h 4576"/>
                <a:gd name="T52" fmla="*/ 2291 w 5240"/>
                <a:gd name="T53" fmla="*/ 3113 h 4576"/>
                <a:gd name="T54" fmla="*/ 2770 w 5240"/>
                <a:gd name="T55" fmla="*/ 2790 h 4576"/>
                <a:gd name="T56" fmla="*/ 3188 w 5240"/>
                <a:gd name="T57" fmla="*/ 2460 h 4576"/>
                <a:gd name="T58" fmla="*/ 3557 w 5240"/>
                <a:gd name="T59" fmla="*/ 2133 h 4576"/>
                <a:gd name="T60" fmla="*/ 3877 w 5240"/>
                <a:gd name="T61" fmla="*/ 1809 h 4576"/>
                <a:gd name="T62" fmla="*/ 4156 w 5240"/>
                <a:gd name="T63" fmla="*/ 1495 h 4576"/>
                <a:gd name="T64" fmla="*/ 4395 w 5240"/>
                <a:gd name="T65" fmla="*/ 1194 h 4576"/>
                <a:gd name="T66" fmla="*/ 4602 w 5240"/>
                <a:gd name="T67" fmla="*/ 909 h 4576"/>
                <a:gd name="T68" fmla="*/ 4784 w 5240"/>
                <a:gd name="T69" fmla="*/ 647 h 4576"/>
                <a:gd name="T70" fmla="*/ 4942 w 5240"/>
                <a:gd name="T71" fmla="*/ 408 h 4576"/>
                <a:gd name="T72" fmla="*/ 5081 w 5240"/>
                <a:gd name="T73" fmla="*/ 197 h 4576"/>
                <a:gd name="T74" fmla="*/ 5195 w 5240"/>
                <a:gd name="T75" fmla="*/ 52 h 4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240" h="4576">
                  <a:moveTo>
                    <a:pt x="5240" y="0"/>
                  </a:moveTo>
                  <a:lnTo>
                    <a:pt x="5230" y="23"/>
                  </a:lnTo>
                  <a:lnTo>
                    <a:pt x="5224" y="65"/>
                  </a:lnTo>
                  <a:lnTo>
                    <a:pt x="5214" y="107"/>
                  </a:lnTo>
                  <a:lnTo>
                    <a:pt x="5204" y="149"/>
                  </a:lnTo>
                  <a:lnTo>
                    <a:pt x="5195" y="194"/>
                  </a:lnTo>
                  <a:lnTo>
                    <a:pt x="5185" y="246"/>
                  </a:lnTo>
                  <a:lnTo>
                    <a:pt x="5175" y="304"/>
                  </a:lnTo>
                  <a:lnTo>
                    <a:pt x="5162" y="375"/>
                  </a:lnTo>
                  <a:lnTo>
                    <a:pt x="5146" y="456"/>
                  </a:lnTo>
                  <a:lnTo>
                    <a:pt x="5130" y="550"/>
                  </a:lnTo>
                  <a:lnTo>
                    <a:pt x="5111" y="660"/>
                  </a:lnTo>
                  <a:lnTo>
                    <a:pt x="5091" y="786"/>
                  </a:lnTo>
                  <a:lnTo>
                    <a:pt x="5013" y="903"/>
                  </a:lnTo>
                  <a:lnTo>
                    <a:pt x="4933" y="1023"/>
                  </a:lnTo>
                  <a:lnTo>
                    <a:pt x="4845" y="1149"/>
                  </a:lnTo>
                  <a:lnTo>
                    <a:pt x="4755" y="1285"/>
                  </a:lnTo>
                  <a:lnTo>
                    <a:pt x="4654" y="1421"/>
                  </a:lnTo>
                  <a:lnTo>
                    <a:pt x="4547" y="1563"/>
                  </a:lnTo>
                  <a:lnTo>
                    <a:pt x="4431" y="1712"/>
                  </a:lnTo>
                  <a:lnTo>
                    <a:pt x="4308" y="1861"/>
                  </a:lnTo>
                  <a:lnTo>
                    <a:pt x="4175" y="2016"/>
                  </a:lnTo>
                  <a:lnTo>
                    <a:pt x="4033" y="2172"/>
                  </a:lnTo>
                  <a:lnTo>
                    <a:pt x="3877" y="2330"/>
                  </a:lnTo>
                  <a:lnTo>
                    <a:pt x="3712" y="2492"/>
                  </a:lnTo>
                  <a:lnTo>
                    <a:pt x="3538" y="2654"/>
                  </a:lnTo>
                  <a:lnTo>
                    <a:pt x="3347" y="2816"/>
                  </a:lnTo>
                  <a:lnTo>
                    <a:pt x="3146" y="2977"/>
                  </a:lnTo>
                  <a:lnTo>
                    <a:pt x="2929" y="3139"/>
                  </a:lnTo>
                  <a:lnTo>
                    <a:pt x="2699" y="3301"/>
                  </a:lnTo>
                  <a:lnTo>
                    <a:pt x="2457" y="3460"/>
                  </a:lnTo>
                  <a:lnTo>
                    <a:pt x="2198" y="3618"/>
                  </a:lnTo>
                  <a:lnTo>
                    <a:pt x="1919" y="3774"/>
                  </a:lnTo>
                  <a:lnTo>
                    <a:pt x="1628" y="3926"/>
                  </a:lnTo>
                  <a:lnTo>
                    <a:pt x="1317" y="4075"/>
                  </a:lnTo>
                  <a:lnTo>
                    <a:pt x="990" y="4217"/>
                  </a:lnTo>
                  <a:lnTo>
                    <a:pt x="644" y="4359"/>
                  </a:lnTo>
                  <a:lnTo>
                    <a:pt x="278" y="4495"/>
                  </a:lnTo>
                  <a:lnTo>
                    <a:pt x="6" y="4576"/>
                  </a:lnTo>
                  <a:lnTo>
                    <a:pt x="0" y="4486"/>
                  </a:lnTo>
                  <a:lnTo>
                    <a:pt x="3" y="4405"/>
                  </a:lnTo>
                  <a:lnTo>
                    <a:pt x="13" y="4333"/>
                  </a:lnTo>
                  <a:lnTo>
                    <a:pt x="26" y="4272"/>
                  </a:lnTo>
                  <a:lnTo>
                    <a:pt x="45" y="4227"/>
                  </a:lnTo>
                  <a:lnTo>
                    <a:pt x="71" y="4191"/>
                  </a:lnTo>
                  <a:lnTo>
                    <a:pt x="104" y="4168"/>
                  </a:lnTo>
                  <a:lnTo>
                    <a:pt x="104" y="4162"/>
                  </a:lnTo>
                  <a:lnTo>
                    <a:pt x="472" y="4023"/>
                  </a:lnTo>
                  <a:lnTo>
                    <a:pt x="819" y="3880"/>
                  </a:lnTo>
                  <a:lnTo>
                    <a:pt x="1149" y="3735"/>
                  </a:lnTo>
                  <a:lnTo>
                    <a:pt x="1460" y="3583"/>
                  </a:lnTo>
                  <a:lnTo>
                    <a:pt x="1754" y="3430"/>
                  </a:lnTo>
                  <a:lnTo>
                    <a:pt x="2033" y="3272"/>
                  </a:lnTo>
                  <a:lnTo>
                    <a:pt x="2291" y="3113"/>
                  </a:lnTo>
                  <a:lnTo>
                    <a:pt x="2537" y="2951"/>
                  </a:lnTo>
                  <a:lnTo>
                    <a:pt x="2770" y="2790"/>
                  </a:lnTo>
                  <a:lnTo>
                    <a:pt x="2987" y="2625"/>
                  </a:lnTo>
                  <a:lnTo>
                    <a:pt x="3188" y="2460"/>
                  </a:lnTo>
                  <a:lnTo>
                    <a:pt x="3379" y="2298"/>
                  </a:lnTo>
                  <a:lnTo>
                    <a:pt x="3557" y="2133"/>
                  </a:lnTo>
                  <a:lnTo>
                    <a:pt x="3722" y="1971"/>
                  </a:lnTo>
                  <a:lnTo>
                    <a:pt x="3877" y="1809"/>
                  </a:lnTo>
                  <a:lnTo>
                    <a:pt x="4020" y="1650"/>
                  </a:lnTo>
                  <a:lnTo>
                    <a:pt x="4156" y="1495"/>
                  </a:lnTo>
                  <a:lnTo>
                    <a:pt x="4279" y="1343"/>
                  </a:lnTo>
                  <a:lnTo>
                    <a:pt x="4395" y="1194"/>
                  </a:lnTo>
                  <a:lnTo>
                    <a:pt x="4502" y="1052"/>
                  </a:lnTo>
                  <a:lnTo>
                    <a:pt x="4602" y="909"/>
                  </a:lnTo>
                  <a:lnTo>
                    <a:pt x="4696" y="777"/>
                  </a:lnTo>
                  <a:lnTo>
                    <a:pt x="4784" y="647"/>
                  </a:lnTo>
                  <a:lnTo>
                    <a:pt x="4865" y="524"/>
                  </a:lnTo>
                  <a:lnTo>
                    <a:pt x="4942" y="408"/>
                  </a:lnTo>
                  <a:lnTo>
                    <a:pt x="5013" y="298"/>
                  </a:lnTo>
                  <a:lnTo>
                    <a:pt x="5081" y="197"/>
                  </a:lnTo>
                  <a:lnTo>
                    <a:pt x="5140" y="116"/>
                  </a:lnTo>
                  <a:lnTo>
                    <a:pt x="5195" y="52"/>
                  </a:lnTo>
                  <a:lnTo>
                    <a:pt x="5240" y="0"/>
                  </a:lnTo>
                  <a:close/>
                </a:path>
              </a:pathLst>
            </a:custGeom>
            <a:grpFill/>
            <a:ln w="0">
              <a:solidFill>
                <a:srgbClr val="09888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BF819B57-E0B5-206E-071A-1D65E1A2B92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2619" y="1842181"/>
              <a:ext cx="1295681" cy="2765984"/>
            </a:xfrm>
            <a:custGeom>
              <a:avLst/>
              <a:gdLst>
                <a:gd name="T0" fmla="*/ 703 w 3658"/>
                <a:gd name="T1" fmla="*/ 16 h 7809"/>
                <a:gd name="T2" fmla="*/ 900 w 3658"/>
                <a:gd name="T3" fmla="*/ 94 h 7809"/>
                <a:gd name="T4" fmla="*/ 1110 w 3658"/>
                <a:gd name="T5" fmla="*/ 239 h 7809"/>
                <a:gd name="T6" fmla="*/ 1334 w 3658"/>
                <a:gd name="T7" fmla="*/ 440 h 7809"/>
                <a:gd name="T8" fmla="*/ 1560 w 3658"/>
                <a:gd name="T9" fmla="*/ 699 h 7809"/>
                <a:gd name="T10" fmla="*/ 1793 w 3658"/>
                <a:gd name="T11" fmla="*/ 1013 h 7809"/>
                <a:gd name="T12" fmla="*/ 2030 w 3658"/>
                <a:gd name="T13" fmla="*/ 1369 h 7809"/>
                <a:gd name="T14" fmla="*/ 2259 w 3658"/>
                <a:gd name="T15" fmla="*/ 1773 h 7809"/>
                <a:gd name="T16" fmla="*/ 2489 w 3658"/>
                <a:gd name="T17" fmla="*/ 2213 h 7809"/>
                <a:gd name="T18" fmla="*/ 2706 w 3658"/>
                <a:gd name="T19" fmla="*/ 2689 h 7809"/>
                <a:gd name="T20" fmla="*/ 2913 w 3658"/>
                <a:gd name="T21" fmla="*/ 3200 h 7809"/>
                <a:gd name="T22" fmla="*/ 3104 w 3658"/>
                <a:gd name="T23" fmla="*/ 3731 h 7809"/>
                <a:gd name="T24" fmla="*/ 3269 w 3658"/>
                <a:gd name="T25" fmla="*/ 4255 h 7809"/>
                <a:gd name="T26" fmla="*/ 3405 w 3658"/>
                <a:gd name="T27" fmla="*/ 4764 h 7809"/>
                <a:gd name="T28" fmla="*/ 3512 w 3658"/>
                <a:gd name="T29" fmla="*/ 5249 h 7809"/>
                <a:gd name="T30" fmla="*/ 3590 w 3658"/>
                <a:gd name="T31" fmla="*/ 5709 h 7809"/>
                <a:gd name="T32" fmla="*/ 3638 w 3658"/>
                <a:gd name="T33" fmla="*/ 6136 h 7809"/>
                <a:gd name="T34" fmla="*/ 3658 w 3658"/>
                <a:gd name="T35" fmla="*/ 6527 h 7809"/>
                <a:gd name="T36" fmla="*/ 3648 w 3658"/>
                <a:gd name="T37" fmla="*/ 6877 h 7809"/>
                <a:gd name="T38" fmla="*/ 3606 w 3658"/>
                <a:gd name="T39" fmla="*/ 7178 h 7809"/>
                <a:gd name="T40" fmla="*/ 3535 w 3658"/>
                <a:gd name="T41" fmla="*/ 7427 h 7809"/>
                <a:gd name="T42" fmla="*/ 3431 w 3658"/>
                <a:gd name="T43" fmla="*/ 7618 h 7809"/>
                <a:gd name="T44" fmla="*/ 3298 w 3658"/>
                <a:gd name="T45" fmla="*/ 7744 h 7809"/>
                <a:gd name="T46" fmla="*/ 3136 w 3658"/>
                <a:gd name="T47" fmla="*/ 7806 h 7809"/>
                <a:gd name="T48" fmla="*/ 2952 w 3658"/>
                <a:gd name="T49" fmla="*/ 7796 h 7809"/>
                <a:gd name="T50" fmla="*/ 2751 w 3658"/>
                <a:gd name="T51" fmla="*/ 7718 h 7809"/>
                <a:gd name="T52" fmla="*/ 2541 w 3658"/>
                <a:gd name="T53" fmla="*/ 7573 h 7809"/>
                <a:gd name="T54" fmla="*/ 2318 w 3658"/>
                <a:gd name="T55" fmla="*/ 7372 h 7809"/>
                <a:gd name="T56" fmla="*/ 2088 w 3658"/>
                <a:gd name="T57" fmla="*/ 7110 h 7809"/>
                <a:gd name="T58" fmla="*/ 1855 w 3658"/>
                <a:gd name="T59" fmla="*/ 6799 h 7809"/>
                <a:gd name="T60" fmla="*/ 1622 w 3658"/>
                <a:gd name="T61" fmla="*/ 6440 h 7809"/>
                <a:gd name="T62" fmla="*/ 1392 w 3658"/>
                <a:gd name="T63" fmla="*/ 6039 h 7809"/>
                <a:gd name="T64" fmla="*/ 1165 w 3658"/>
                <a:gd name="T65" fmla="*/ 5595 h 7809"/>
                <a:gd name="T66" fmla="*/ 949 w 3658"/>
                <a:gd name="T67" fmla="*/ 5116 h 7809"/>
                <a:gd name="T68" fmla="*/ 741 w 3658"/>
                <a:gd name="T69" fmla="*/ 4608 h 7809"/>
                <a:gd name="T70" fmla="*/ 550 w 3658"/>
                <a:gd name="T71" fmla="*/ 4077 h 7809"/>
                <a:gd name="T72" fmla="*/ 385 w 3658"/>
                <a:gd name="T73" fmla="*/ 3553 h 7809"/>
                <a:gd name="T74" fmla="*/ 249 w 3658"/>
                <a:gd name="T75" fmla="*/ 3045 h 7809"/>
                <a:gd name="T76" fmla="*/ 143 w 3658"/>
                <a:gd name="T77" fmla="*/ 2560 h 7809"/>
                <a:gd name="T78" fmla="*/ 65 w 3658"/>
                <a:gd name="T79" fmla="*/ 2100 h 7809"/>
                <a:gd name="T80" fmla="*/ 16 w 3658"/>
                <a:gd name="T81" fmla="*/ 1670 h 7809"/>
                <a:gd name="T82" fmla="*/ 0 w 3658"/>
                <a:gd name="T83" fmla="*/ 1281 h 7809"/>
                <a:gd name="T84" fmla="*/ 10 w 3658"/>
                <a:gd name="T85" fmla="*/ 932 h 7809"/>
                <a:gd name="T86" fmla="*/ 52 w 3658"/>
                <a:gd name="T87" fmla="*/ 631 h 7809"/>
                <a:gd name="T88" fmla="*/ 123 w 3658"/>
                <a:gd name="T89" fmla="*/ 382 h 7809"/>
                <a:gd name="T90" fmla="*/ 227 w 3658"/>
                <a:gd name="T91" fmla="*/ 191 h 7809"/>
                <a:gd name="T92" fmla="*/ 359 w 3658"/>
                <a:gd name="T93" fmla="*/ 61 h 7809"/>
                <a:gd name="T94" fmla="*/ 521 w 3658"/>
                <a:gd name="T95" fmla="*/ 3 h 7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658" h="7809">
                  <a:moveTo>
                    <a:pt x="609" y="0"/>
                  </a:moveTo>
                  <a:lnTo>
                    <a:pt x="703" y="16"/>
                  </a:lnTo>
                  <a:lnTo>
                    <a:pt x="800" y="45"/>
                  </a:lnTo>
                  <a:lnTo>
                    <a:pt x="900" y="94"/>
                  </a:lnTo>
                  <a:lnTo>
                    <a:pt x="1004" y="158"/>
                  </a:lnTo>
                  <a:lnTo>
                    <a:pt x="1110" y="239"/>
                  </a:lnTo>
                  <a:lnTo>
                    <a:pt x="1220" y="333"/>
                  </a:lnTo>
                  <a:lnTo>
                    <a:pt x="1334" y="440"/>
                  </a:lnTo>
                  <a:lnTo>
                    <a:pt x="1447" y="563"/>
                  </a:lnTo>
                  <a:lnTo>
                    <a:pt x="1560" y="699"/>
                  </a:lnTo>
                  <a:lnTo>
                    <a:pt x="1677" y="851"/>
                  </a:lnTo>
                  <a:lnTo>
                    <a:pt x="1793" y="1013"/>
                  </a:lnTo>
                  <a:lnTo>
                    <a:pt x="1913" y="1184"/>
                  </a:lnTo>
                  <a:lnTo>
                    <a:pt x="2030" y="1369"/>
                  </a:lnTo>
                  <a:lnTo>
                    <a:pt x="2146" y="1566"/>
                  </a:lnTo>
                  <a:lnTo>
                    <a:pt x="2259" y="1773"/>
                  </a:lnTo>
                  <a:lnTo>
                    <a:pt x="2376" y="1987"/>
                  </a:lnTo>
                  <a:lnTo>
                    <a:pt x="2489" y="2213"/>
                  </a:lnTo>
                  <a:lnTo>
                    <a:pt x="2599" y="2446"/>
                  </a:lnTo>
                  <a:lnTo>
                    <a:pt x="2706" y="2689"/>
                  </a:lnTo>
                  <a:lnTo>
                    <a:pt x="2813" y="2942"/>
                  </a:lnTo>
                  <a:lnTo>
                    <a:pt x="2913" y="3200"/>
                  </a:lnTo>
                  <a:lnTo>
                    <a:pt x="3013" y="3463"/>
                  </a:lnTo>
                  <a:lnTo>
                    <a:pt x="3104" y="3731"/>
                  </a:lnTo>
                  <a:lnTo>
                    <a:pt x="3192" y="3993"/>
                  </a:lnTo>
                  <a:lnTo>
                    <a:pt x="3269" y="4255"/>
                  </a:lnTo>
                  <a:lnTo>
                    <a:pt x="3340" y="4511"/>
                  </a:lnTo>
                  <a:lnTo>
                    <a:pt x="3405" y="4764"/>
                  </a:lnTo>
                  <a:lnTo>
                    <a:pt x="3463" y="5010"/>
                  </a:lnTo>
                  <a:lnTo>
                    <a:pt x="3512" y="5249"/>
                  </a:lnTo>
                  <a:lnTo>
                    <a:pt x="3554" y="5482"/>
                  </a:lnTo>
                  <a:lnTo>
                    <a:pt x="3590" y="5709"/>
                  </a:lnTo>
                  <a:lnTo>
                    <a:pt x="3619" y="5929"/>
                  </a:lnTo>
                  <a:lnTo>
                    <a:pt x="3638" y="6136"/>
                  </a:lnTo>
                  <a:lnTo>
                    <a:pt x="3651" y="6336"/>
                  </a:lnTo>
                  <a:lnTo>
                    <a:pt x="3658" y="6527"/>
                  </a:lnTo>
                  <a:lnTo>
                    <a:pt x="3654" y="6709"/>
                  </a:lnTo>
                  <a:lnTo>
                    <a:pt x="3648" y="6877"/>
                  </a:lnTo>
                  <a:lnTo>
                    <a:pt x="3628" y="7032"/>
                  </a:lnTo>
                  <a:lnTo>
                    <a:pt x="3606" y="7178"/>
                  </a:lnTo>
                  <a:lnTo>
                    <a:pt x="3573" y="7307"/>
                  </a:lnTo>
                  <a:lnTo>
                    <a:pt x="3535" y="7427"/>
                  </a:lnTo>
                  <a:lnTo>
                    <a:pt x="3486" y="7531"/>
                  </a:lnTo>
                  <a:lnTo>
                    <a:pt x="3431" y="7618"/>
                  </a:lnTo>
                  <a:lnTo>
                    <a:pt x="3370" y="7689"/>
                  </a:lnTo>
                  <a:lnTo>
                    <a:pt x="3298" y="7744"/>
                  </a:lnTo>
                  <a:lnTo>
                    <a:pt x="3221" y="7783"/>
                  </a:lnTo>
                  <a:lnTo>
                    <a:pt x="3136" y="7806"/>
                  </a:lnTo>
                  <a:lnTo>
                    <a:pt x="3046" y="7809"/>
                  </a:lnTo>
                  <a:lnTo>
                    <a:pt x="2952" y="7796"/>
                  </a:lnTo>
                  <a:lnTo>
                    <a:pt x="2855" y="7764"/>
                  </a:lnTo>
                  <a:lnTo>
                    <a:pt x="2751" y="7718"/>
                  </a:lnTo>
                  <a:lnTo>
                    <a:pt x="2648" y="7654"/>
                  </a:lnTo>
                  <a:lnTo>
                    <a:pt x="2541" y="7573"/>
                  </a:lnTo>
                  <a:lnTo>
                    <a:pt x="2431" y="7479"/>
                  </a:lnTo>
                  <a:lnTo>
                    <a:pt x="2318" y="7372"/>
                  </a:lnTo>
                  <a:lnTo>
                    <a:pt x="2204" y="7249"/>
                  </a:lnTo>
                  <a:lnTo>
                    <a:pt x="2088" y="7110"/>
                  </a:lnTo>
                  <a:lnTo>
                    <a:pt x="1971" y="6961"/>
                  </a:lnTo>
                  <a:lnTo>
                    <a:pt x="1855" y="6799"/>
                  </a:lnTo>
                  <a:lnTo>
                    <a:pt x="1738" y="6624"/>
                  </a:lnTo>
                  <a:lnTo>
                    <a:pt x="1622" y="6440"/>
                  </a:lnTo>
                  <a:lnTo>
                    <a:pt x="1505" y="6243"/>
                  </a:lnTo>
                  <a:lnTo>
                    <a:pt x="1392" y="6039"/>
                  </a:lnTo>
                  <a:lnTo>
                    <a:pt x="1275" y="5822"/>
                  </a:lnTo>
                  <a:lnTo>
                    <a:pt x="1165" y="5595"/>
                  </a:lnTo>
                  <a:lnTo>
                    <a:pt x="1055" y="5362"/>
                  </a:lnTo>
                  <a:lnTo>
                    <a:pt x="949" y="5116"/>
                  </a:lnTo>
                  <a:lnTo>
                    <a:pt x="842" y="4867"/>
                  </a:lnTo>
                  <a:lnTo>
                    <a:pt x="741" y="4608"/>
                  </a:lnTo>
                  <a:lnTo>
                    <a:pt x="644" y="4343"/>
                  </a:lnTo>
                  <a:lnTo>
                    <a:pt x="550" y="4077"/>
                  </a:lnTo>
                  <a:lnTo>
                    <a:pt x="466" y="3812"/>
                  </a:lnTo>
                  <a:lnTo>
                    <a:pt x="385" y="3553"/>
                  </a:lnTo>
                  <a:lnTo>
                    <a:pt x="314" y="3298"/>
                  </a:lnTo>
                  <a:lnTo>
                    <a:pt x="249" y="3045"/>
                  </a:lnTo>
                  <a:lnTo>
                    <a:pt x="194" y="2799"/>
                  </a:lnTo>
                  <a:lnTo>
                    <a:pt x="143" y="2560"/>
                  </a:lnTo>
                  <a:lnTo>
                    <a:pt x="101" y="2323"/>
                  </a:lnTo>
                  <a:lnTo>
                    <a:pt x="65" y="2100"/>
                  </a:lnTo>
                  <a:lnTo>
                    <a:pt x="39" y="1880"/>
                  </a:lnTo>
                  <a:lnTo>
                    <a:pt x="16" y="1670"/>
                  </a:lnTo>
                  <a:lnTo>
                    <a:pt x="3" y="1469"/>
                  </a:lnTo>
                  <a:lnTo>
                    <a:pt x="0" y="1281"/>
                  </a:lnTo>
                  <a:lnTo>
                    <a:pt x="0" y="1100"/>
                  </a:lnTo>
                  <a:lnTo>
                    <a:pt x="10" y="932"/>
                  </a:lnTo>
                  <a:lnTo>
                    <a:pt x="26" y="773"/>
                  </a:lnTo>
                  <a:lnTo>
                    <a:pt x="52" y="631"/>
                  </a:lnTo>
                  <a:lnTo>
                    <a:pt x="84" y="498"/>
                  </a:lnTo>
                  <a:lnTo>
                    <a:pt x="123" y="382"/>
                  </a:lnTo>
                  <a:lnTo>
                    <a:pt x="172" y="278"/>
                  </a:lnTo>
                  <a:lnTo>
                    <a:pt x="227" y="191"/>
                  </a:lnTo>
                  <a:lnTo>
                    <a:pt x="288" y="119"/>
                  </a:lnTo>
                  <a:lnTo>
                    <a:pt x="359" y="61"/>
                  </a:lnTo>
                  <a:lnTo>
                    <a:pt x="437" y="22"/>
                  </a:lnTo>
                  <a:lnTo>
                    <a:pt x="521" y="3"/>
                  </a:lnTo>
                  <a:lnTo>
                    <a:pt x="609" y="0"/>
                  </a:lnTo>
                  <a:close/>
                </a:path>
              </a:pathLst>
            </a:custGeom>
            <a:grpFill/>
            <a:ln w="0">
              <a:solidFill>
                <a:srgbClr val="09888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id="{6C1A09A0-B707-EAE9-CFF3-473B30B5200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2619" y="1842181"/>
              <a:ext cx="972292" cy="2730564"/>
            </a:xfrm>
            <a:custGeom>
              <a:avLst/>
              <a:gdLst>
                <a:gd name="T0" fmla="*/ 715 w 2745"/>
                <a:gd name="T1" fmla="*/ 19 h 7709"/>
                <a:gd name="T2" fmla="*/ 923 w 2745"/>
                <a:gd name="T3" fmla="*/ 106 h 7709"/>
                <a:gd name="T4" fmla="*/ 1143 w 2745"/>
                <a:gd name="T5" fmla="*/ 265 h 7709"/>
                <a:gd name="T6" fmla="*/ 1376 w 2745"/>
                <a:gd name="T7" fmla="*/ 485 h 7709"/>
                <a:gd name="T8" fmla="*/ 1612 w 2745"/>
                <a:gd name="T9" fmla="*/ 767 h 7709"/>
                <a:gd name="T10" fmla="*/ 1631 w 2745"/>
                <a:gd name="T11" fmla="*/ 880 h 7709"/>
                <a:gd name="T12" fmla="*/ 1437 w 2745"/>
                <a:gd name="T13" fmla="*/ 831 h 7709"/>
                <a:gd name="T14" fmla="*/ 1259 w 2745"/>
                <a:gd name="T15" fmla="*/ 854 h 7709"/>
                <a:gd name="T16" fmla="*/ 1114 w 2745"/>
                <a:gd name="T17" fmla="*/ 948 h 7709"/>
                <a:gd name="T18" fmla="*/ 997 w 2745"/>
                <a:gd name="T19" fmla="*/ 1110 h 7709"/>
                <a:gd name="T20" fmla="*/ 910 w 2745"/>
                <a:gd name="T21" fmla="*/ 1330 h 7709"/>
                <a:gd name="T22" fmla="*/ 855 w 2745"/>
                <a:gd name="T23" fmla="*/ 1605 h 7709"/>
                <a:gd name="T24" fmla="*/ 829 w 2745"/>
                <a:gd name="T25" fmla="*/ 1932 h 7709"/>
                <a:gd name="T26" fmla="*/ 832 w 2745"/>
                <a:gd name="T27" fmla="*/ 2301 h 7709"/>
                <a:gd name="T28" fmla="*/ 868 w 2745"/>
                <a:gd name="T29" fmla="*/ 2712 h 7709"/>
                <a:gd name="T30" fmla="*/ 929 w 2745"/>
                <a:gd name="T31" fmla="*/ 3155 h 7709"/>
                <a:gd name="T32" fmla="*/ 1020 w 2745"/>
                <a:gd name="T33" fmla="*/ 3631 h 7709"/>
                <a:gd name="T34" fmla="*/ 1139 w 2745"/>
                <a:gd name="T35" fmla="*/ 4126 h 7709"/>
                <a:gd name="T36" fmla="*/ 1288 w 2745"/>
                <a:gd name="T37" fmla="*/ 4644 h 7709"/>
                <a:gd name="T38" fmla="*/ 1466 w 2745"/>
                <a:gd name="T39" fmla="*/ 5175 h 7709"/>
                <a:gd name="T40" fmla="*/ 1729 w 2745"/>
                <a:gd name="T41" fmla="*/ 5838 h 7709"/>
                <a:gd name="T42" fmla="*/ 2007 w 2745"/>
                <a:gd name="T43" fmla="*/ 6453 h 7709"/>
                <a:gd name="T44" fmla="*/ 2298 w 2745"/>
                <a:gd name="T45" fmla="*/ 7010 h 7709"/>
                <a:gd name="T46" fmla="*/ 2596 w 2745"/>
                <a:gd name="T47" fmla="*/ 7495 h 7709"/>
                <a:gd name="T48" fmla="*/ 2632 w 2745"/>
                <a:gd name="T49" fmla="*/ 7637 h 7709"/>
                <a:gd name="T50" fmla="*/ 2386 w 2745"/>
                <a:gd name="T51" fmla="*/ 7434 h 7709"/>
                <a:gd name="T52" fmla="*/ 2133 w 2745"/>
                <a:gd name="T53" fmla="*/ 7162 h 7709"/>
                <a:gd name="T54" fmla="*/ 1874 w 2745"/>
                <a:gd name="T55" fmla="*/ 6822 h 7709"/>
                <a:gd name="T56" fmla="*/ 1615 w 2745"/>
                <a:gd name="T57" fmla="*/ 6424 h 7709"/>
                <a:gd name="T58" fmla="*/ 1356 w 2745"/>
                <a:gd name="T59" fmla="*/ 5971 h 7709"/>
                <a:gd name="T60" fmla="*/ 1107 w 2745"/>
                <a:gd name="T61" fmla="*/ 5469 h 7709"/>
                <a:gd name="T62" fmla="*/ 868 w 2745"/>
                <a:gd name="T63" fmla="*/ 4925 h 7709"/>
                <a:gd name="T64" fmla="*/ 644 w 2745"/>
                <a:gd name="T65" fmla="*/ 4343 h 7709"/>
                <a:gd name="T66" fmla="*/ 466 w 2745"/>
                <a:gd name="T67" fmla="*/ 3812 h 7709"/>
                <a:gd name="T68" fmla="*/ 314 w 2745"/>
                <a:gd name="T69" fmla="*/ 3298 h 7709"/>
                <a:gd name="T70" fmla="*/ 194 w 2745"/>
                <a:gd name="T71" fmla="*/ 2799 h 7709"/>
                <a:gd name="T72" fmla="*/ 101 w 2745"/>
                <a:gd name="T73" fmla="*/ 2323 h 7709"/>
                <a:gd name="T74" fmla="*/ 39 w 2745"/>
                <a:gd name="T75" fmla="*/ 1880 h 7709"/>
                <a:gd name="T76" fmla="*/ 3 w 2745"/>
                <a:gd name="T77" fmla="*/ 1469 h 7709"/>
                <a:gd name="T78" fmla="*/ 0 w 2745"/>
                <a:gd name="T79" fmla="*/ 1100 h 7709"/>
                <a:gd name="T80" fmla="*/ 26 w 2745"/>
                <a:gd name="T81" fmla="*/ 773 h 7709"/>
                <a:gd name="T82" fmla="*/ 84 w 2745"/>
                <a:gd name="T83" fmla="*/ 498 h 7709"/>
                <a:gd name="T84" fmla="*/ 172 w 2745"/>
                <a:gd name="T85" fmla="*/ 278 h 7709"/>
                <a:gd name="T86" fmla="*/ 288 w 2745"/>
                <a:gd name="T87" fmla="*/ 119 h 7709"/>
                <a:gd name="T88" fmla="*/ 437 w 2745"/>
                <a:gd name="T89" fmla="*/ 22 h 7709"/>
                <a:gd name="T90" fmla="*/ 618 w 2745"/>
                <a:gd name="T91" fmla="*/ 0 h 7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745" h="7709">
                  <a:moveTo>
                    <a:pt x="618" y="0"/>
                  </a:moveTo>
                  <a:lnTo>
                    <a:pt x="715" y="19"/>
                  </a:lnTo>
                  <a:lnTo>
                    <a:pt x="816" y="55"/>
                  </a:lnTo>
                  <a:lnTo>
                    <a:pt x="923" y="106"/>
                  </a:lnTo>
                  <a:lnTo>
                    <a:pt x="1033" y="178"/>
                  </a:lnTo>
                  <a:lnTo>
                    <a:pt x="1143" y="265"/>
                  </a:lnTo>
                  <a:lnTo>
                    <a:pt x="1259" y="369"/>
                  </a:lnTo>
                  <a:lnTo>
                    <a:pt x="1376" y="485"/>
                  </a:lnTo>
                  <a:lnTo>
                    <a:pt x="1492" y="621"/>
                  </a:lnTo>
                  <a:lnTo>
                    <a:pt x="1612" y="767"/>
                  </a:lnTo>
                  <a:lnTo>
                    <a:pt x="1732" y="928"/>
                  </a:lnTo>
                  <a:lnTo>
                    <a:pt x="1631" y="880"/>
                  </a:lnTo>
                  <a:lnTo>
                    <a:pt x="1531" y="844"/>
                  </a:lnTo>
                  <a:lnTo>
                    <a:pt x="1437" y="831"/>
                  </a:lnTo>
                  <a:lnTo>
                    <a:pt x="1347" y="835"/>
                  </a:lnTo>
                  <a:lnTo>
                    <a:pt x="1259" y="854"/>
                  </a:lnTo>
                  <a:lnTo>
                    <a:pt x="1182" y="893"/>
                  </a:lnTo>
                  <a:lnTo>
                    <a:pt x="1114" y="948"/>
                  </a:lnTo>
                  <a:lnTo>
                    <a:pt x="1052" y="1022"/>
                  </a:lnTo>
                  <a:lnTo>
                    <a:pt x="997" y="1110"/>
                  </a:lnTo>
                  <a:lnTo>
                    <a:pt x="949" y="1213"/>
                  </a:lnTo>
                  <a:lnTo>
                    <a:pt x="910" y="1330"/>
                  </a:lnTo>
                  <a:lnTo>
                    <a:pt x="881" y="1462"/>
                  </a:lnTo>
                  <a:lnTo>
                    <a:pt x="855" y="1605"/>
                  </a:lnTo>
                  <a:lnTo>
                    <a:pt x="838" y="1763"/>
                  </a:lnTo>
                  <a:lnTo>
                    <a:pt x="829" y="1932"/>
                  </a:lnTo>
                  <a:lnTo>
                    <a:pt x="829" y="2110"/>
                  </a:lnTo>
                  <a:lnTo>
                    <a:pt x="832" y="2301"/>
                  </a:lnTo>
                  <a:lnTo>
                    <a:pt x="845" y="2501"/>
                  </a:lnTo>
                  <a:lnTo>
                    <a:pt x="868" y="2712"/>
                  </a:lnTo>
                  <a:lnTo>
                    <a:pt x="894" y="2929"/>
                  </a:lnTo>
                  <a:lnTo>
                    <a:pt x="929" y="3155"/>
                  </a:lnTo>
                  <a:lnTo>
                    <a:pt x="971" y="3388"/>
                  </a:lnTo>
                  <a:lnTo>
                    <a:pt x="1020" y="3631"/>
                  </a:lnTo>
                  <a:lnTo>
                    <a:pt x="1078" y="3877"/>
                  </a:lnTo>
                  <a:lnTo>
                    <a:pt x="1139" y="4126"/>
                  </a:lnTo>
                  <a:lnTo>
                    <a:pt x="1211" y="4385"/>
                  </a:lnTo>
                  <a:lnTo>
                    <a:pt x="1288" y="4644"/>
                  </a:lnTo>
                  <a:lnTo>
                    <a:pt x="1376" y="4909"/>
                  </a:lnTo>
                  <a:lnTo>
                    <a:pt x="1466" y="5175"/>
                  </a:lnTo>
                  <a:lnTo>
                    <a:pt x="1596" y="5514"/>
                  </a:lnTo>
                  <a:lnTo>
                    <a:pt x="1729" y="5838"/>
                  </a:lnTo>
                  <a:lnTo>
                    <a:pt x="1864" y="6152"/>
                  </a:lnTo>
                  <a:lnTo>
                    <a:pt x="2007" y="6453"/>
                  </a:lnTo>
                  <a:lnTo>
                    <a:pt x="2153" y="6738"/>
                  </a:lnTo>
                  <a:lnTo>
                    <a:pt x="2298" y="7010"/>
                  </a:lnTo>
                  <a:lnTo>
                    <a:pt x="2447" y="7259"/>
                  </a:lnTo>
                  <a:lnTo>
                    <a:pt x="2596" y="7495"/>
                  </a:lnTo>
                  <a:lnTo>
                    <a:pt x="2745" y="7709"/>
                  </a:lnTo>
                  <a:lnTo>
                    <a:pt x="2632" y="7637"/>
                  </a:lnTo>
                  <a:lnTo>
                    <a:pt x="2509" y="7544"/>
                  </a:lnTo>
                  <a:lnTo>
                    <a:pt x="2386" y="7434"/>
                  </a:lnTo>
                  <a:lnTo>
                    <a:pt x="2263" y="7307"/>
                  </a:lnTo>
                  <a:lnTo>
                    <a:pt x="2133" y="7162"/>
                  </a:lnTo>
                  <a:lnTo>
                    <a:pt x="2004" y="7000"/>
                  </a:lnTo>
                  <a:lnTo>
                    <a:pt x="1874" y="6822"/>
                  </a:lnTo>
                  <a:lnTo>
                    <a:pt x="1745" y="6631"/>
                  </a:lnTo>
                  <a:lnTo>
                    <a:pt x="1615" y="6424"/>
                  </a:lnTo>
                  <a:lnTo>
                    <a:pt x="1486" y="6204"/>
                  </a:lnTo>
                  <a:lnTo>
                    <a:pt x="1356" y="5971"/>
                  </a:lnTo>
                  <a:lnTo>
                    <a:pt x="1230" y="5725"/>
                  </a:lnTo>
                  <a:lnTo>
                    <a:pt x="1107" y="5469"/>
                  </a:lnTo>
                  <a:lnTo>
                    <a:pt x="984" y="5204"/>
                  </a:lnTo>
                  <a:lnTo>
                    <a:pt x="868" y="4925"/>
                  </a:lnTo>
                  <a:lnTo>
                    <a:pt x="754" y="4641"/>
                  </a:lnTo>
                  <a:lnTo>
                    <a:pt x="644" y="4343"/>
                  </a:lnTo>
                  <a:lnTo>
                    <a:pt x="550" y="4077"/>
                  </a:lnTo>
                  <a:lnTo>
                    <a:pt x="466" y="3812"/>
                  </a:lnTo>
                  <a:lnTo>
                    <a:pt x="385" y="3553"/>
                  </a:lnTo>
                  <a:lnTo>
                    <a:pt x="314" y="3298"/>
                  </a:lnTo>
                  <a:lnTo>
                    <a:pt x="249" y="3045"/>
                  </a:lnTo>
                  <a:lnTo>
                    <a:pt x="194" y="2799"/>
                  </a:lnTo>
                  <a:lnTo>
                    <a:pt x="143" y="2560"/>
                  </a:lnTo>
                  <a:lnTo>
                    <a:pt x="101" y="2323"/>
                  </a:lnTo>
                  <a:lnTo>
                    <a:pt x="65" y="2100"/>
                  </a:lnTo>
                  <a:lnTo>
                    <a:pt x="39" y="1880"/>
                  </a:lnTo>
                  <a:lnTo>
                    <a:pt x="16" y="1670"/>
                  </a:lnTo>
                  <a:lnTo>
                    <a:pt x="3" y="1469"/>
                  </a:lnTo>
                  <a:lnTo>
                    <a:pt x="0" y="1281"/>
                  </a:lnTo>
                  <a:lnTo>
                    <a:pt x="0" y="1100"/>
                  </a:lnTo>
                  <a:lnTo>
                    <a:pt x="10" y="932"/>
                  </a:lnTo>
                  <a:lnTo>
                    <a:pt x="26" y="773"/>
                  </a:lnTo>
                  <a:lnTo>
                    <a:pt x="52" y="631"/>
                  </a:lnTo>
                  <a:lnTo>
                    <a:pt x="84" y="498"/>
                  </a:lnTo>
                  <a:lnTo>
                    <a:pt x="123" y="382"/>
                  </a:lnTo>
                  <a:lnTo>
                    <a:pt x="172" y="278"/>
                  </a:lnTo>
                  <a:lnTo>
                    <a:pt x="227" y="191"/>
                  </a:lnTo>
                  <a:lnTo>
                    <a:pt x="288" y="119"/>
                  </a:lnTo>
                  <a:lnTo>
                    <a:pt x="359" y="61"/>
                  </a:lnTo>
                  <a:lnTo>
                    <a:pt x="437" y="22"/>
                  </a:lnTo>
                  <a:lnTo>
                    <a:pt x="525" y="3"/>
                  </a:lnTo>
                  <a:lnTo>
                    <a:pt x="618" y="0"/>
                  </a:lnTo>
                  <a:close/>
                </a:path>
              </a:pathLst>
            </a:custGeom>
            <a:grpFill/>
            <a:ln w="0">
              <a:solidFill>
                <a:srgbClr val="09888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66B27272-F900-DC27-B084-3209A177BC1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3321" y="3047894"/>
              <a:ext cx="543350" cy="750914"/>
            </a:xfrm>
            <a:custGeom>
              <a:avLst/>
              <a:gdLst>
                <a:gd name="T0" fmla="*/ 476 w 1534"/>
                <a:gd name="T1" fmla="*/ 0 h 2120"/>
                <a:gd name="T2" fmla="*/ 605 w 1534"/>
                <a:gd name="T3" fmla="*/ 10 h 2120"/>
                <a:gd name="T4" fmla="*/ 732 w 1534"/>
                <a:gd name="T5" fmla="*/ 36 h 2120"/>
                <a:gd name="T6" fmla="*/ 855 w 1534"/>
                <a:gd name="T7" fmla="*/ 75 h 2120"/>
                <a:gd name="T8" fmla="*/ 968 w 1534"/>
                <a:gd name="T9" fmla="*/ 130 h 2120"/>
                <a:gd name="T10" fmla="*/ 1078 w 1534"/>
                <a:gd name="T11" fmla="*/ 198 h 2120"/>
                <a:gd name="T12" fmla="*/ 1178 w 1534"/>
                <a:gd name="T13" fmla="*/ 275 h 2120"/>
                <a:gd name="T14" fmla="*/ 1269 w 1534"/>
                <a:gd name="T15" fmla="*/ 366 h 2120"/>
                <a:gd name="T16" fmla="*/ 1350 w 1534"/>
                <a:gd name="T17" fmla="*/ 470 h 2120"/>
                <a:gd name="T18" fmla="*/ 1418 w 1534"/>
                <a:gd name="T19" fmla="*/ 583 h 2120"/>
                <a:gd name="T20" fmla="*/ 1473 w 1534"/>
                <a:gd name="T21" fmla="*/ 709 h 2120"/>
                <a:gd name="T22" fmla="*/ 1508 w 1534"/>
                <a:gd name="T23" fmla="*/ 839 h 2120"/>
                <a:gd name="T24" fmla="*/ 1531 w 1534"/>
                <a:gd name="T25" fmla="*/ 971 h 2120"/>
                <a:gd name="T26" fmla="*/ 1534 w 1534"/>
                <a:gd name="T27" fmla="*/ 1101 h 2120"/>
                <a:gd name="T28" fmla="*/ 1525 w 1534"/>
                <a:gd name="T29" fmla="*/ 1230 h 2120"/>
                <a:gd name="T30" fmla="*/ 1495 w 1534"/>
                <a:gd name="T31" fmla="*/ 1356 h 2120"/>
                <a:gd name="T32" fmla="*/ 1457 w 1534"/>
                <a:gd name="T33" fmla="*/ 1476 h 2120"/>
                <a:gd name="T34" fmla="*/ 1402 w 1534"/>
                <a:gd name="T35" fmla="*/ 1593 h 2120"/>
                <a:gd name="T36" fmla="*/ 1334 w 1534"/>
                <a:gd name="T37" fmla="*/ 1699 h 2120"/>
                <a:gd name="T38" fmla="*/ 1256 w 1534"/>
                <a:gd name="T39" fmla="*/ 1800 h 2120"/>
                <a:gd name="T40" fmla="*/ 1165 w 1534"/>
                <a:gd name="T41" fmla="*/ 1890 h 2120"/>
                <a:gd name="T42" fmla="*/ 1062 w 1534"/>
                <a:gd name="T43" fmla="*/ 1971 h 2120"/>
                <a:gd name="T44" fmla="*/ 949 w 1534"/>
                <a:gd name="T45" fmla="*/ 2039 h 2120"/>
                <a:gd name="T46" fmla="*/ 822 w 1534"/>
                <a:gd name="T47" fmla="*/ 2094 h 2120"/>
                <a:gd name="T48" fmla="*/ 793 w 1534"/>
                <a:gd name="T49" fmla="*/ 2107 h 2120"/>
                <a:gd name="T50" fmla="*/ 758 w 1534"/>
                <a:gd name="T51" fmla="*/ 2120 h 2120"/>
                <a:gd name="T52" fmla="*/ 628 w 1534"/>
                <a:gd name="T53" fmla="*/ 1839 h 2120"/>
                <a:gd name="T54" fmla="*/ 502 w 1534"/>
                <a:gd name="T55" fmla="*/ 1547 h 2120"/>
                <a:gd name="T56" fmla="*/ 382 w 1534"/>
                <a:gd name="T57" fmla="*/ 1250 h 2120"/>
                <a:gd name="T58" fmla="*/ 266 w 1534"/>
                <a:gd name="T59" fmla="*/ 939 h 2120"/>
                <a:gd name="T60" fmla="*/ 172 w 1534"/>
                <a:gd name="T61" fmla="*/ 654 h 2120"/>
                <a:gd name="T62" fmla="*/ 81 w 1534"/>
                <a:gd name="T63" fmla="*/ 376 h 2120"/>
                <a:gd name="T64" fmla="*/ 0 w 1534"/>
                <a:gd name="T65" fmla="*/ 101 h 2120"/>
                <a:gd name="T66" fmla="*/ 39 w 1534"/>
                <a:gd name="T67" fmla="*/ 84 h 2120"/>
                <a:gd name="T68" fmla="*/ 84 w 1534"/>
                <a:gd name="T69" fmla="*/ 68 h 2120"/>
                <a:gd name="T70" fmla="*/ 214 w 1534"/>
                <a:gd name="T71" fmla="*/ 29 h 2120"/>
                <a:gd name="T72" fmla="*/ 346 w 1534"/>
                <a:gd name="T73" fmla="*/ 7 h 2120"/>
                <a:gd name="T74" fmla="*/ 476 w 1534"/>
                <a:gd name="T75" fmla="*/ 0 h 2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34" h="2120">
                  <a:moveTo>
                    <a:pt x="476" y="0"/>
                  </a:moveTo>
                  <a:lnTo>
                    <a:pt x="605" y="10"/>
                  </a:lnTo>
                  <a:lnTo>
                    <a:pt x="732" y="36"/>
                  </a:lnTo>
                  <a:lnTo>
                    <a:pt x="855" y="75"/>
                  </a:lnTo>
                  <a:lnTo>
                    <a:pt x="968" y="130"/>
                  </a:lnTo>
                  <a:lnTo>
                    <a:pt x="1078" y="198"/>
                  </a:lnTo>
                  <a:lnTo>
                    <a:pt x="1178" y="275"/>
                  </a:lnTo>
                  <a:lnTo>
                    <a:pt x="1269" y="366"/>
                  </a:lnTo>
                  <a:lnTo>
                    <a:pt x="1350" y="470"/>
                  </a:lnTo>
                  <a:lnTo>
                    <a:pt x="1418" y="583"/>
                  </a:lnTo>
                  <a:lnTo>
                    <a:pt x="1473" y="709"/>
                  </a:lnTo>
                  <a:lnTo>
                    <a:pt x="1508" y="839"/>
                  </a:lnTo>
                  <a:lnTo>
                    <a:pt x="1531" y="971"/>
                  </a:lnTo>
                  <a:lnTo>
                    <a:pt x="1534" y="1101"/>
                  </a:lnTo>
                  <a:lnTo>
                    <a:pt x="1525" y="1230"/>
                  </a:lnTo>
                  <a:lnTo>
                    <a:pt x="1495" y="1356"/>
                  </a:lnTo>
                  <a:lnTo>
                    <a:pt x="1457" y="1476"/>
                  </a:lnTo>
                  <a:lnTo>
                    <a:pt x="1402" y="1593"/>
                  </a:lnTo>
                  <a:lnTo>
                    <a:pt x="1334" y="1699"/>
                  </a:lnTo>
                  <a:lnTo>
                    <a:pt x="1256" y="1800"/>
                  </a:lnTo>
                  <a:lnTo>
                    <a:pt x="1165" y="1890"/>
                  </a:lnTo>
                  <a:lnTo>
                    <a:pt x="1062" y="1971"/>
                  </a:lnTo>
                  <a:lnTo>
                    <a:pt x="949" y="2039"/>
                  </a:lnTo>
                  <a:lnTo>
                    <a:pt x="822" y="2094"/>
                  </a:lnTo>
                  <a:lnTo>
                    <a:pt x="793" y="2107"/>
                  </a:lnTo>
                  <a:lnTo>
                    <a:pt x="758" y="2120"/>
                  </a:lnTo>
                  <a:lnTo>
                    <a:pt x="628" y="1839"/>
                  </a:lnTo>
                  <a:lnTo>
                    <a:pt x="502" y="1547"/>
                  </a:lnTo>
                  <a:lnTo>
                    <a:pt x="382" y="1250"/>
                  </a:lnTo>
                  <a:lnTo>
                    <a:pt x="266" y="939"/>
                  </a:lnTo>
                  <a:lnTo>
                    <a:pt x="172" y="654"/>
                  </a:lnTo>
                  <a:lnTo>
                    <a:pt x="81" y="376"/>
                  </a:lnTo>
                  <a:lnTo>
                    <a:pt x="0" y="101"/>
                  </a:lnTo>
                  <a:lnTo>
                    <a:pt x="39" y="84"/>
                  </a:lnTo>
                  <a:lnTo>
                    <a:pt x="84" y="68"/>
                  </a:lnTo>
                  <a:lnTo>
                    <a:pt x="214" y="29"/>
                  </a:lnTo>
                  <a:lnTo>
                    <a:pt x="346" y="7"/>
                  </a:lnTo>
                  <a:lnTo>
                    <a:pt x="476" y="0"/>
                  </a:lnTo>
                  <a:close/>
                </a:path>
              </a:pathLst>
            </a:custGeom>
            <a:grpFill/>
            <a:ln w="0">
              <a:solidFill>
                <a:srgbClr val="09888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C8E93F8B-481E-017C-206F-BFCEA51E7B2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3321" y="3047894"/>
              <a:ext cx="406981" cy="750914"/>
            </a:xfrm>
            <a:custGeom>
              <a:avLst/>
              <a:gdLst>
                <a:gd name="T0" fmla="*/ 479 w 1149"/>
                <a:gd name="T1" fmla="*/ 0 h 2120"/>
                <a:gd name="T2" fmla="*/ 609 w 1149"/>
                <a:gd name="T3" fmla="*/ 10 h 2120"/>
                <a:gd name="T4" fmla="*/ 680 w 1149"/>
                <a:gd name="T5" fmla="*/ 343 h 2120"/>
                <a:gd name="T6" fmla="*/ 761 w 1149"/>
                <a:gd name="T7" fmla="*/ 690 h 2120"/>
                <a:gd name="T8" fmla="*/ 858 w 1149"/>
                <a:gd name="T9" fmla="*/ 1042 h 2120"/>
                <a:gd name="T10" fmla="*/ 971 w 1149"/>
                <a:gd name="T11" fmla="*/ 1405 h 2120"/>
                <a:gd name="T12" fmla="*/ 1097 w 1149"/>
                <a:gd name="T13" fmla="*/ 1771 h 2120"/>
                <a:gd name="T14" fmla="*/ 1123 w 1149"/>
                <a:gd name="T15" fmla="*/ 1842 h 2120"/>
                <a:gd name="T16" fmla="*/ 1149 w 1149"/>
                <a:gd name="T17" fmla="*/ 1903 h 2120"/>
                <a:gd name="T18" fmla="*/ 1075 w 1149"/>
                <a:gd name="T19" fmla="*/ 1965 h 2120"/>
                <a:gd name="T20" fmla="*/ 997 w 1149"/>
                <a:gd name="T21" fmla="*/ 2017 h 2120"/>
                <a:gd name="T22" fmla="*/ 913 w 1149"/>
                <a:gd name="T23" fmla="*/ 2059 h 2120"/>
                <a:gd name="T24" fmla="*/ 822 w 1149"/>
                <a:gd name="T25" fmla="*/ 2094 h 2120"/>
                <a:gd name="T26" fmla="*/ 793 w 1149"/>
                <a:gd name="T27" fmla="*/ 2107 h 2120"/>
                <a:gd name="T28" fmla="*/ 758 w 1149"/>
                <a:gd name="T29" fmla="*/ 2120 h 2120"/>
                <a:gd name="T30" fmla="*/ 628 w 1149"/>
                <a:gd name="T31" fmla="*/ 1839 h 2120"/>
                <a:gd name="T32" fmla="*/ 502 w 1149"/>
                <a:gd name="T33" fmla="*/ 1547 h 2120"/>
                <a:gd name="T34" fmla="*/ 382 w 1149"/>
                <a:gd name="T35" fmla="*/ 1250 h 2120"/>
                <a:gd name="T36" fmla="*/ 266 w 1149"/>
                <a:gd name="T37" fmla="*/ 939 h 2120"/>
                <a:gd name="T38" fmla="*/ 172 w 1149"/>
                <a:gd name="T39" fmla="*/ 654 h 2120"/>
                <a:gd name="T40" fmla="*/ 81 w 1149"/>
                <a:gd name="T41" fmla="*/ 376 h 2120"/>
                <a:gd name="T42" fmla="*/ 0 w 1149"/>
                <a:gd name="T43" fmla="*/ 101 h 2120"/>
                <a:gd name="T44" fmla="*/ 39 w 1149"/>
                <a:gd name="T45" fmla="*/ 84 h 2120"/>
                <a:gd name="T46" fmla="*/ 84 w 1149"/>
                <a:gd name="T47" fmla="*/ 68 h 2120"/>
                <a:gd name="T48" fmla="*/ 217 w 1149"/>
                <a:gd name="T49" fmla="*/ 26 h 2120"/>
                <a:gd name="T50" fmla="*/ 350 w 1149"/>
                <a:gd name="T51" fmla="*/ 4 h 2120"/>
                <a:gd name="T52" fmla="*/ 479 w 1149"/>
                <a:gd name="T53" fmla="*/ 0 h 2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49" h="2120">
                  <a:moveTo>
                    <a:pt x="479" y="0"/>
                  </a:moveTo>
                  <a:lnTo>
                    <a:pt x="609" y="10"/>
                  </a:lnTo>
                  <a:lnTo>
                    <a:pt x="680" y="343"/>
                  </a:lnTo>
                  <a:lnTo>
                    <a:pt x="761" y="690"/>
                  </a:lnTo>
                  <a:lnTo>
                    <a:pt x="858" y="1042"/>
                  </a:lnTo>
                  <a:lnTo>
                    <a:pt x="971" y="1405"/>
                  </a:lnTo>
                  <a:lnTo>
                    <a:pt x="1097" y="1771"/>
                  </a:lnTo>
                  <a:lnTo>
                    <a:pt x="1123" y="1842"/>
                  </a:lnTo>
                  <a:lnTo>
                    <a:pt x="1149" y="1903"/>
                  </a:lnTo>
                  <a:lnTo>
                    <a:pt x="1075" y="1965"/>
                  </a:lnTo>
                  <a:lnTo>
                    <a:pt x="997" y="2017"/>
                  </a:lnTo>
                  <a:lnTo>
                    <a:pt x="913" y="2059"/>
                  </a:lnTo>
                  <a:lnTo>
                    <a:pt x="822" y="2094"/>
                  </a:lnTo>
                  <a:lnTo>
                    <a:pt x="793" y="2107"/>
                  </a:lnTo>
                  <a:lnTo>
                    <a:pt x="758" y="2120"/>
                  </a:lnTo>
                  <a:lnTo>
                    <a:pt x="628" y="1839"/>
                  </a:lnTo>
                  <a:lnTo>
                    <a:pt x="502" y="1547"/>
                  </a:lnTo>
                  <a:lnTo>
                    <a:pt x="382" y="1250"/>
                  </a:lnTo>
                  <a:lnTo>
                    <a:pt x="266" y="939"/>
                  </a:lnTo>
                  <a:lnTo>
                    <a:pt x="172" y="654"/>
                  </a:lnTo>
                  <a:lnTo>
                    <a:pt x="81" y="376"/>
                  </a:lnTo>
                  <a:lnTo>
                    <a:pt x="0" y="101"/>
                  </a:lnTo>
                  <a:lnTo>
                    <a:pt x="39" y="84"/>
                  </a:lnTo>
                  <a:lnTo>
                    <a:pt x="84" y="68"/>
                  </a:lnTo>
                  <a:lnTo>
                    <a:pt x="217" y="26"/>
                  </a:lnTo>
                  <a:lnTo>
                    <a:pt x="350" y="4"/>
                  </a:lnTo>
                  <a:lnTo>
                    <a:pt x="479" y="0"/>
                  </a:lnTo>
                  <a:close/>
                </a:path>
              </a:pathLst>
            </a:custGeom>
            <a:grpFill/>
            <a:ln w="0">
              <a:solidFill>
                <a:srgbClr val="09888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sp>
        <p:nvSpPr>
          <p:cNvPr id="17" name="Freeform 11">
            <a:extLst>
              <a:ext uri="{FF2B5EF4-FFF2-40B4-BE49-F238E27FC236}">
                <a16:creationId xmlns:a16="http://schemas.microsoft.com/office/drawing/2014/main" id="{E24420AE-CA15-87D9-1412-8BEADF093D70}"/>
              </a:ext>
            </a:extLst>
          </p:cNvPr>
          <p:cNvSpPr>
            <a:spLocks/>
          </p:cNvSpPr>
          <p:nvPr/>
        </p:nvSpPr>
        <p:spPr bwMode="auto">
          <a:xfrm rot="687057" flipH="1">
            <a:off x="1755585" y="2474266"/>
            <a:ext cx="955962" cy="2040762"/>
          </a:xfrm>
          <a:custGeom>
            <a:avLst/>
            <a:gdLst>
              <a:gd name="T0" fmla="*/ 703 w 3658"/>
              <a:gd name="T1" fmla="*/ 16 h 7809"/>
              <a:gd name="T2" fmla="*/ 900 w 3658"/>
              <a:gd name="T3" fmla="*/ 94 h 7809"/>
              <a:gd name="T4" fmla="*/ 1110 w 3658"/>
              <a:gd name="T5" fmla="*/ 239 h 7809"/>
              <a:gd name="T6" fmla="*/ 1334 w 3658"/>
              <a:gd name="T7" fmla="*/ 440 h 7809"/>
              <a:gd name="T8" fmla="*/ 1560 w 3658"/>
              <a:gd name="T9" fmla="*/ 699 h 7809"/>
              <a:gd name="T10" fmla="*/ 1793 w 3658"/>
              <a:gd name="T11" fmla="*/ 1013 h 7809"/>
              <a:gd name="T12" fmla="*/ 2030 w 3658"/>
              <a:gd name="T13" fmla="*/ 1369 h 7809"/>
              <a:gd name="T14" fmla="*/ 2259 w 3658"/>
              <a:gd name="T15" fmla="*/ 1773 h 7809"/>
              <a:gd name="T16" fmla="*/ 2489 w 3658"/>
              <a:gd name="T17" fmla="*/ 2213 h 7809"/>
              <a:gd name="T18" fmla="*/ 2706 w 3658"/>
              <a:gd name="T19" fmla="*/ 2689 h 7809"/>
              <a:gd name="T20" fmla="*/ 2913 w 3658"/>
              <a:gd name="T21" fmla="*/ 3200 h 7809"/>
              <a:gd name="T22" fmla="*/ 3104 w 3658"/>
              <a:gd name="T23" fmla="*/ 3731 h 7809"/>
              <a:gd name="T24" fmla="*/ 3269 w 3658"/>
              <a:gd name="T25" fmla="*/ 4255 h 7809"/>
              <a:gd name="T26" fmla="*/ 3405 w 3658"/>
              <a:gd name="T27" fmla="*/ 4764 h 7809"/>
              <a:gd name="T28" fmla="*/ 3512 w 3658"/>
              <a:gd name="T29" fmla="*/ 5249 h 7809"/>
              <a:gd name="T30" fmla="*/ 3590 w 3658"/>
              <a:gd name="T31" fmla="*/ 5709 h 7809"/>
              <a:gd name="T32" fmla="*/ 3638 w 3658"/>
              <a:gd name="T33" fmla="*/ 6136 h 7809"/>
              <a:gd name="T34" fmla="*/ 3658 w 3658"/>
              <a:gd name="T35" fmla="*/ 6527 h 7809"/>
              <a:gd name="T36" fmla="*/ 3648 w 3658"/>
              <a:gd name="T37" fmla="*/ 6877 h 7809"/>
              <a:gd name="T38" fmla="*/ 3606 w 3658"/>
              <a:gd name="T39" fmla="*/ 7178 h 7809"/>
              <a:gd name="T40" fmla="*/ 3535 w 3658"/>
              <a:gd name="T41" fmla="*/ 7427 h 7809"/>
              <a:gd name="T42" fmla="*/ 3431 w 3658"/>
              <a:gd name="T43" fmla="*/ 7618 h 7809"/>
              <a:gd name="T44" fmla="*/ 3298 w 3658"/>
              <a:gd name="T45" fmla="*/ 7744 h 7809"/>
              <a:gd name="T46" fmla="*/ 3136 w 3658"/>
              <a:gd name="T47" fmla="*/ 7806 h 7809"/>
              <a:gd name="T48" fmla="*/ 2952 w 3658"/>
              <a:gd name="T49" fmla="*/ 7796 h 7809"/>
              <a:gd name="T50" fmla="*/ 2751 w 3658"/>
              <a:gd name="T51" fmla="*/ 7718 h 7809"/>
              <a:gd name="T52" fmla="*/ 2541 w 3658"/>
              <a:gd name="T53" fmla="*/ 7573 h 7809"/>
              <a:gd name="T54" fmla="*/ 2318 w 3658"/>
              <a:gd name="T55" fmla="*/ 7372 h 7809"/>
              <a:gd name="T56" fmla="*/ 2088 w 3658"/>
              <a:gd name="T57" fmla="*/ 7110 h 7809"/>
              <a:gd name="T58" fmla="*/ 1855 w 3658"/>
              <a:gd name="T59" fmla="*/ 6799 h 7809"/>
              <a:gd name="T60" fmla="*/ 1622 w 3658"/>
              <a:gd name="T61" fmla="*/ 6440 h 7809"/>
              <a:gd name="T62" fmla="*/ 1392 w 3658"/>
              <a:gd name="T63" fmla="*/ 6039 h 7809"/>
              <a:gd name="T64" fmla="*/ 1165 w 3658"/>
              <a:gd name="T65" fmla="*/ 5595 h 7809"/>
              <a:gd name="T66" fmla="*/ 949 w 3658"/>
              <a:gd name="T67" fmla="*/ 5116 h 7809"/>
              <a:gd name="T68" fmla="*/ 741 w 3658"/>
              <a:gd name="T69" fmla="*/ 4608 h 7809"/>
              <a:gd name="T70" fmla="*/ 550 w 3658"/>
              <a:gd name="T71" fmla="*/ 4077 h 7809"/>
              <a:gd name="T72" fmla="*/ 385 w 3658"/>
              <a:gd name="T73" fmla="*/ 3553 h 7809"/>
              <a:gd name="T74" fmla="*/ 249 w 3658"/>
              <a:gd name="T75" fmla="*/ 3045 h 7809"/>
              <a:gd name="T76" fmla="*/ 143 w 3658"/>
              <a:gd name="T77" fmla="*/ 2560 h 7809"/>
              <a:gd name="T78" fmla="*/ 65 w 3658"/>
              <a:gd name="T79" fmla="*/ 2100 h 7809"/>
              <a:gd name="T80" fmla="*/ 16 w 3658"/>
              <a:gd name="T81" fmla="*/ 1670 h 7809"/>
              <a:gd name="T82" fmla="*/ 0 w 3658"/>
              <a:gd name="T83" fmla="*/ 1281 h 7809"/>
              <a:gd name="T84" fmla="*/ 10 w 3658"/>
              <a:gd name="T85" fmla="*/ 932 h 7809"/>
              <a:gd name="T86" fmla="*/ 52 w 3658"/>
              <a:gd name="T87" fmla="*/ 631 h 7809"/>
              <a:gd name="T88" fmla="*/ 123 w 3658"/>
              <a:gd name="T89" fmla="*/ 382 h 7809"/>
              <a:gd name="T90" fmla="*/ 227 w 3658"/>
              <a:gd name="T91" fmla="*/ 191 h 7809"/>
              <a:gd name="T92" fmla="*/ 359 w 3658"/>
              <a:gd name="T93" fmla="*/ 61 h 7809"/>
              <a:gd name="T94" fmla="*/ 521 w 3658"/>
              <a:gd name="T95" fmla="*/ 3 h 7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658" h="7809">
                <a:moveTo>
                  <a:pt x="609" y="0"/>
                </a:moveTo>
                <a:lnTo>
                  <a:pt x="703" y="16"/>
                </a:lnTo>
                <a:lnTo>
                  <a:pt x="800" y="45"/>
                </a:lnTo>
                <a:lnTo>
                  <a:pt x="900" y="94"/>
                </a:lnTo>
                <a:lnTo>
                  <a:pt x="1004" y="158"/>
                </a:lnTo>
                <a:lnTo>
                  <a:pt x="1110" y="239"/>
                </a:lnTo>
                <a:lnTo>
                  <a:pt x="1220" y="333"/>
                </a:lnTo>
                <a:lnTo>
                  <a:pt x="1334" y="440"/>
                </a:lnTo>
                <a:lnTo>
                  <a:pt x="1447" y="563"/>
                </a:lnTo>
                <a:lnTo>
                  <a:pt x="1560" y="699"/>
                </a:lnTo>
                <a:lnTo>
                  <a:pt x="1677" y="851"/>
                </a:lnTo>
                <a:lnTo>
                  <a:pt x="1793" y="1013"/>
                </a:lnTo>
                <a:lnTo>
                  <a:pt x="1913" y="1184"/>
                </a:lnTo>
                <a:lnTo>
                  <a:pt x="2030" y="1369"/>
                </a:lnTo>
                <a:lnTo>
                  <a:pt x="2146" y="1566"/>
                </a:lnTo>
                <a:lnTo>
                  <a:pt x="2259" y="1773"/>
                </a:lnTo>
                <a:lnTo>
                  <a:pt x="2376" y="1987"/>
                </a:lnTo>
                <a:lnTo>
                  <a:pt x="2489" y="2213"/>
                </a:lnTo>
                <a:lnTo>
                  <a:pt x="2599" y="2446"/>
                </a:lnTo>
                <a:lnTo>
                  <a:pt x="2706" y="2689"/>
                </a:lnTo>
                <a:lnTo>
                  <a:pt x="2813" y="2942"/>
                </a:lnTo>
                <a:lnTo>
                  <a:pt x="2913" y="3200"/>
                </a:lnTo>
                <a:lnTo>
                  <a:pt x="3013" y="3463"/>
                </a:lnTo>
                <a:lnTo>
                  <a:pt x="3104" y="3731"/>
                </a:lnTo>
                <a:lnTo>
                  <a:pt x="3192" y="3993"/>
                </a:lnTo>
                <a:lnTo>
                  <a:pt x="3269" y="4255"/>
                </a:lnTo>
                <a:lnTo>
                  <a:pt x="3340" y="4511"/>
                </a:lnTo>
                <a:lnTo>
                  <a:pt x="3405" y="4764"/>
                </a:lnTo>
                <a:lnTo>
                  <a:pt x="3463" y="5010"/>
                </a:lnTo>
                <a:lnTo>
                  <a:pt x="3512" y="5249"/>
                </a:lnTo>
                <a:lnTo>
                  <a:pt x="3554" y="5482"/>
                </a:lnTo>
                <a:lnTo>
                  <a:pt x="3590" y="5709"/>
                </a:lnTo>
                <a:lnTo>
                  <a:pt x="3619" y="5929"/>
                </a:lnTo>
                <a:lnTo>
                  <a:pt x="3638" y="6136"/>
                </a:lnTo>
                <a:lnTo>
                  <a:pt x="3651" y="6336"/>
                </a:lnTo>
                <a:lnTo>
                  <a:pt x="3658" y="6527"/>
                </a:lnTo>
                <a:lnTo>
                  <a:pt x="3654" y="6709"/>
                </a:lnTo>
                <a:lnTo>
                  <a:pt x="3648" y="6877"/>
                </a:lnTo>
                <a:lnTo>
                  <a:pt x="3628" y="7032"/>
                </a:lnTo>
                <a:lnTo>
                  <a:pt x="3606" y="7178"/>
                </a:lnTo>
                <a:lnTo>
                  <a:pt x="3573" y="7307"/>
                </a:lnTo>
                <a:lnTo>
                  <a:pt x="3535" y="7427"/>
                </a:lnTo>
                <a:lnTo>
                  <a:pt x="3486" y="7531"/>
                </a:lnTo>
                <a:lnTo>
                  <a:pt x="3431" y="7618"/>
                </a:lnTo>
                <a:lnTo>
                  <a:pt x="3370" y="7689"/>
                </a:lnTo>
                <a:lnTo>
                  <a:pt x="3298" y="7744"/>
                </a:lnTo>
                <a:lnTo>
                  <a:pt x="3221" y="7783"/>
                </a:lnTo>
                <a:lnTo>
                  <a:pt x="3136" y="7806"/>
                </a:lnTo>
                <a:lnTo>
                  <a:pt x="3046" y="7809"/>
                </a:lnTo>
                <a:lnTo>
                  <a:pt x="2952" y="7796"/>
                </a:lnTo>
                <a:lnTo>
                  <a:pt x="2855" y="7764"/>
                </a:lnTo>
                <a:lnTo>
                  <a:pt x="2751" y="7718"/>
                </a:lnTo>
                <a:lnTo>
                  <a:pt x="2648" y="7654"/>
                </a:lnTo>
                <a:lnTo>
                  <a:pt x="2541" y="7573"/>
                </a:lnTo>
                <a:lnTo>
                  <a:pt x="2431" y="7479"/>
                </a:lnTo>
                <a:lnTo>
                  <a:pt x="2318" y="7372"/>
                </a:lnTo>
                <a:lnTo>
                  <a:pt x="2204" y="7249"/>
                </a:lnTo>
                <a:lnTo>
                  <a:pt x="2088" y="7110"/>
                </a:lnTo>
                <a:lnTo>
                  <a:pt x="1971" y="6961"/>
                </a:lnTo>
                <a:lnTo>
                  <a:pt x="1855" y="6799"/>
                </a:lnTo>
                <a:lnTo>
                  <a:pt x="1738" y="6624"/>
                </a:lnTo>
                <a:lnTo>
                  <a:pt x="1622" y="6440"/>
                </a:lnTo>
                <a:lnTo>
                  <a:pt x="1505" y="6243"/>
                </a:lnTo>
                <a:lnTo>
                  <a:pt x="1392" y="6039"/>
                </a:lnTo>
                <a:lnTo>
                  <a:pt x="1275" y="5822"/>
                </a:lnTo>
                <a:lnTo>
                  <a:pt x="1165" y="5595"/>
                </a:lnTo>
                <a:lnTo>
                  <a:pt x="1055" y="5362"/>
                </a:lnTo>
                <a:lnTo>
                  <a:pt x="949" y="5116"/>
                </a:lnTo>
                <a:lnTo>
                  <a:pt x="842" y="4867"/>
                </a:lnTo>
                <a:lnTo>
                  <a:pt x="741" y="4608"/>
                </a:lnTo>
                <a:lnTo>
                  <a:pt x="644" y="4343"/>
                </a:lnTo>
                <a:lnTo>
                  <a:pt x="550" y="4077"/>
                </a:lnTo>
                <a:lnTo>
                  <a:pt x="466" y="3812"/>
                </a:lnTo>
                <a:lnTo>
                  <a:pt x="385" y="3553"/>
                </a:lnTo>
                <a:lnTo>
                  <a:pt x="314" y="3298"/>
                </a:lnTo>
                <a:lnTo>
                  <a:pt x="249" y="3045"/>
                </a:lnTo>
                <a:lnTo>
                  <a:pt x="194" y="2799"/>
                </a:lnTo>
                <a:lnTo>
                  <a:pt x="143" y="2560"/>
                </a:lnTo>
                <a:lnTo>
                  <a:pt x="101" y="2323"/>
                </a:lnTo>
                <a:lnTo>
                  <a:pt x="65" y="2100"/>
                </a:lnTo>
                <a:lnTo>
                  <a:pt x="39" y="1880"/>
                </a:lnTo>
                <a:lnTo>
                  <a:pt x="16" y="1670"/>
                </a:lnTo>
                <a:lnTo>
                  <a:pt x="3" y="1469"/>
                </a:lnTo>
                <a:lnTo>
                  <a:pt x="0" y="1281"/>
                </a:lnTo>
                <a:lnTo>
                  <a:pt x="0" y="1100"/>
                </a:lnTo>
                <a:lnTo>
                  <a:pt x="10" y="932"/>
                </a:lnTo>
                <a:lnTo>
                  <a:pt x="26" y="773"/>
                </a:lnTo>
                <a:lnTo>
                  <a:pt x="52" y="631"/>
                </a:lnTo>
                <a:lnTo>
                  <a:pt x="84" y="498"/>
                </a:lnTo>
                <a:lnTo>
                  <a:pt x="123" y="382"/>
                </a:lnTo>
                <a:lnTo>
                  <a:pt x="172" y="278"/>
                </a:lnTo>
                <a:lnTo>
                  <a:pt x="227" y="191"/>
                </a:lnTo>
                <a:lnTo>
                  <a:pt x="288" y="119"/>
                </a:lnTo>
                <a:lnTo>
                  <a:pt x="359" y="61"/>
                </a:lnTo>
                <a:lnTo>
                  <a:pt x="437" y="22"/>
                </a:lnTo>
                <a:lnTo>
                  <a:pt x="521" y="3"/>
                </a:lnTo>
                <a:lnTo>
                  <a:pt x="609" y="0"/>
                </a:lnTo>
                <a:close/>
              </a:path>
            </a:pathLst>
          </a:custGeom>
          <a:solidFill>
            <a:srgbClr val="08726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18" name="Freeform 12">
            <a:extLst>
              <a:ext uri="{FF2B5EF4-FFF2-40B4-BE49-F238E27FC236}">
                <a16:creationId xmlns:a16="http://schemas.microsoft.com/office/drawing/2014/main" id="{42587D2D-8A69-CB55-800B-1EA86E19D240}"/>
              </a:ext>
            </a:extLst>
          </p:cNvPr>
          <p:cNvSpPr>
            <a:spLocks/>
          </p:cNvSpPr>
          <p:nvPr/>
        </p:nvSpPr>
        <p:spPr bwMode="auto">
          <a:xfrm rot="687057" flipH="1">
            <a:off x="1959280" y="2536602"/>
            <a:ext cx="769461" cy="2000468"/>
          </a:xfrm>
          <a:custGeom>
            <a:avLst/>
            <a:gdLst>
              <a:gd name="T0" fmla="*/ 715 w 2745"/>
              <a:gd name="T1" fmla="*/ 19 h 7709"/>
              <a:gd name="T2" fmla="*/ 923 w 2745"/>
              <a:gd name="T3" fmla="*/ 106 h 7709"/>
              <a:gd name="T4" fmla="*/ 1143 w 2745"/>
              <a:gd name="T5" fmla="*/ 265 h 7709"/>
              <a:gd name="T6" fmla="*/ 1376 w 2745"/>
              <a:gd name="T7" fmla="*/ 485 h 7709"/>
              <a:gd name="T8" fmla="*/ 1612 w 2745"/>
              <a:gd name="T9" fmla="*/ 767 h 7709"/>
              <a:gd name="T10" fmla="*/ 1631 w 2745"/>
              <a:gd name="T11" fmla="*/ 880 h 7709"/>
              <a:gd name="T12" fmla="*/ 1437 w 2745"/>
              <a:gd name="T13" fmla="*/ 831 h 7709"/>
              <a:gd name="T14" fmla="*/ 1259 w 2745"/>
              <a:gd name="T15" fmla="*/ 854 h 7709"/>
              <a:gd name="T16" fmla="*/ 1114 w 2745"/>
              <a:gd name="T17" fmla="*/ 948 h 7709"/>
              <a:gd name="T18" fmla="*/ 997 w 2745"/>
              <a:gd name="T19" fmla="*/ 1110 h 7709"/>
              <a:gd name="T20" fmla="*/ 910 w 2745"/>
              <a:gd name="T21" fmla="*/ 1330 h 7709"/>
              <a:gd name="T22" fmla="*/ 855 w 2745"/>
              <a:gd name="T23" fmla="*/ 1605 h 7709"/>
              <a:gd name="T24" fmla="*/ 829 w 2745"/>
              <a:gd name="T25" fmla="*/ 1932 h 7709"/>
              <a:gd name="T26" fmla="*/ 832 w 2745"/>
              <a:gd name="T27" fmla="*/ 2301 h 7709"/>
              <a:gd name="T28" fmla="*/ 868 w 2745"/>
              <a:gd name="T29" fmla="*/ 2712 h 7709"/>
              <a:gd name="T30" fmla="*/ 929 w 2745"/>
              <a:gd name="T31" fmla="*/ 3155 h 7709"/>
              <a:gd name="T32" fmla="*/ 1020 w 2745"/>
              <a:gd name="T33" fmla="*/ 3631 h 7709"/>
              <a:gd name="T34" fmla="*/ 1139 w 2745"/>
              <a:gd name="T35" fmla="*/ 4126 h 7709"/>
              <a:gd name="T36" fmla="*/ 1288 w 2745"/>
              <a:gd name="T37" fmla="*/ 4644 h 7709"/>
              <a:gd name="T38" fmla="*/ 1466 w 2745"/>
              <a:gd name="T39" fmla="*/ 5175 h 7709"/>
              <a:gd name="T40" fmla="*/ 1729 w 2745"/>
              <a:gd name="T41" fmla="*/ 5838 h 7709"/>
              <a:gd name="T42" fmla="*/ 2007 w 2745"/>
              <a:gd name="T43" fmla="*/ 6453 h 7709"/>
              <a:gd name="T44" fmla="*/ 2298 w 2745"/>
              <a:gd name="T45" fmla="*/ 7010 h 7709"/>
              <a:gd name="T46" fmla="*/ 2596 w 2745"/>
              <a:gd name="T47" fmla="*/ 7495 h 7709"/>
              <a:gd name="T48" fmla="*/ 2632 w 2745"/>
              <a:gd name="T49" fmla="*/ 7637 h 7709"/>
              <a:gd name="T50" fmla="*/ 2386 w 2745"/>
              <a:gd name="T51" fmla="*/ 7434 h 7709"/>
              <a:gd name="T52" fmla="*/ 2133 w 2745"/>
              <a:gd name="T53" fmla="*/ 7162 h 7709"/>
              <a:gd name="T54" fmla="*/ 1874 w 2745"/>
              <a:gd name="T55" fmla="*/ 6822 h 7709"/>
              <a:gd name="T56" fmla="*/ 1615 w 2745"/>
              <a:gd name="T57" fmla="*/ 6424 h 7709"/>
              <a:gd name="T58" fmla="*/ 1356 w 2745"/>
              <a:gd name="T59" fmla="*/ 5971 h 7709"/>
              <a:gd name="T60" fmla="*/ 1107 w 2745"/>
              <a:gd name="T61" fmla="*/ 5469 h 7709"/>
              <a:gd name="T62" fmla="*/ 868 w 2745"/>
              <a:gd name="T63" fmla="*/ 4925 h 7709"/>
              <a:gd name="T64" fmla="*/ 644 w 2745"/>
              <a:gd name="T65" fmla="*/ 4343 h 7709"/>
              <a:gd name="T66" fmla="*/ 466 w 2745"/>
              <a:gd name="T67" fmla="*/ 3812 h 7709"/>
              <a:gd name="T68" fmla="*/ 314 w 2745"/>
              <a:gd name="T69" fmla="*/ 3298 h 7709"/>
              <a:gd name="T70" fmla="*/ 194 w 2745"/>
              <a:gd name="T71" fmla="*/ 2799 h 7709"/>
              <a:gd name="T72" fmla="*/ 101 w 2745"/>
              <a:gd name="T73" fmla="*/ 2323 h 7709"/>
              <a:gd name="T74" fmla="*/ 39 w 2745"/>
              <a:gd name="T75" fmla="*/ 1880 h 7709"/>
              <a:gd name="T76" fmla="*/ 3 w 2745"/>
              <a:gd name="T77" fmla="*/ 1469 h 7709"/>
              <a:gd name="T78" fmla="*/ 0 w 2745"/>
              <a:gd name="T79" fmla="*/ 1100 h 7709"/>
              <a:gd name="T80" fmla="*/ 26 w 2745"/>
              <a:gd name="T81" fmla="*/ 773 h 7709"/>
              <a:gd name="T82" fmla="*/ 84 w 2745"/>
              <a:gd name="T83" fmla="*/ 498 h 7709"/>
              <a:gd name="T84" fmla="*/ 172 w 2745"/>
              <a:gd name="T85" fmla="*/ 278 h 7709"/>
              <a:gd name="T86" fmla="*/ 288 w 2745"/>
              <a:gd name="T87" fmla="*/ 119 h 7709"/>
              <a:gd name="T88" fmla="*/ 437 w 2745"/>
              <a:gd name="T89" fmla="*/ 22 h 7709"/>
              <a:gd name="T90" fmla="*/ 618 w 2745"/>
              <a:gd name="T91" fmla="*/ 0 h 7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745" h="7709">
                <a:moveTo>
                  <a:pt x="618" y="0"/>
                </a:moveTo>
                <a:lnTo>
                  <a:pt x="715" y="19"/>
                </a:lnTo>
                <a:lnTo>
                  <a:pt x="816" y="55"/>
                </a:lnTo>
                <a:lnTo>
                  <a:pt x="923" y="106"/>
                </a:lnTo>
                <a:lnTo>
                  <a:pt x="1033" y="178"/>
                </a:lnTo>
                <a:lnTo>
                  <a:pt x="1143" y="265"/>
                </a:lnTo>
                <a:lnTo>
                  <a:pt x="1259" y="369"/>
                </a:lnTo>
                <a:lnTo>
                  <a:pt x="1376" y="485"/>
                </a:lnTo>
                <a:lnTo>
                  <a:pt x="1492" y="621"/>
                </a:lnTo>
                <a:lnTo>
                  <a:pt x="1612" y="767"/>
                </a:lnTo>
                <a:lnTo>
                  <a:pt x="1732" y="928"/>
                </a:lnTo>
                <a:lnTo>
                  <a:pt x="1631" y="880"/>
                </a:lnTo>
                <a:lnTo>
                  <a:pt x="1531" y="844"/>
                </a:lnTo>
                <a:lnTo>
                  <a:pt x="1437" y="831"/>
                </a:lnTo>
                <a:lnTo>
                  <a:pt x="1347" y="835"/>
                </a:lnTo>
                <a:lnTo>
                  <a:pt x="1259" y="854"/>
                </a:lnTo>
                <a:lnTo>
                  <a:pt x="1182" y="893"/>
                </a:lnTo>
                <a:lnTo>
                  <a:pt x="1114" y="948"/>
                </a:lnTo>
                <a:lnTo>
                  <a:pt x="1052" y="1022"/>
                </a:lnTo>
                <a:lnTo>
                  <a:pt x="997" y="1110"/>
                </a:lnTo>
                <a:lnTo>
                  <a:pt x="949" y="1213"/>
                </a:lnTo>
                <a:lnTo>
                  <a:pt x="910" y="1330"/>
                </a:lnTo>
                <a:lnTo>
                  <a:pt x="881" y="1462"/>
                </a:lnTo>
                <a:lnTo>
                  <a:pt x="855" y="1605"/>
                </a:lnTo>
                <a:lnTo>
                  <a:pt x="838" y="1763"/>
                </a:lnTo>
                <a:lnTo>
                  <a:pt x="829" y="1932"/>
                </a:lnTo>
                <a:lnTo>
                  <a:pt x="829" y="2110"/>
                </a:lnTo>
                <a:lnTo>
                  <a:pt x="832" y="2301"/>
                </a:lnTo>
                <a:lnTo>
                  <a:pt x="845" y="2501"/>
                </a:lnTo>
                <a:lnTo>
                  <a:pt x="868" y="2712"/>
                </a:lnTo>
                <a:lnTo>
                  <a:pt x="894" y="2929"/>
                </a:lnTo>
                <a:lnTo>
                  <a:pt x="929" y="3155"/>
                </a:lnTo>
                <a:lnTo>
                  <a:pt x="971" y="3388"/>
                </a:lnTo>
                <a:lnTo>
                  <a:pt x="1020" y="3631"/>
                </a:lnTo>
                <a:lnTo>
                  <a:pt x="1078" y="3877"/>
                </a:lnTo>
                <a:lnTo>
                  <a:pt x="1139" y="4126"/>
                </a:lnTo>
                <a:lnTo>
                  <a:pt x="1211" y="4385"/>
                </a:lnTo>
                <a:lnTo>
                  <a:pt x="1288" y="4644"/>
                </a:lnTo>
                <a:lnTo>
                  <a:pt x="1376" y="4909"/>
                </a:lnTo>
                <a:lnTo>
                  <a:pt x="1466" y="5175"/>
                </a:lnTo>
                <a:lnTo>
                  <a:pt x="1596" y="5514"/>
                </a:lnTo>
                <a:lnTo>
                  <a:pt x="1729" y="5838"/>
                </a:lnTo>
                <a:lnTo>
                  <a:pt x="1864" y="6152"/>
                </a:lnTo>
                <a:lnTo>
                  <a:pt x="2007" y="6453"/>
                </a:lnTo>
                <a:lnTo>
                  <a:pt x="2153" y="6738"/>
                </a:lnTo>
                <a:lnTo>
                  <a:pt x="2298" y="7010"/>
                </a:lnTo>
                <a:lnTo>
                  <a:pt x="2447" y="7259"/>
                </a:lnTo>
                <a:lnTo>
                  <a:pt x="2596" y="7495"/>
                </a:lnTo>
                <a:lnTo>
                  <a:pt x="2745" y="7709"/>
                </a:lnTo>
                <a:lnTo>
                  <a:pt x="2632" y="7637"/>
                </a:lnTo>
                <a:lnTo>
                  <a:pt x="2509" y="7544"/>
                </a:lnTo>
                <a:lnTo>
                  <a:pt x="2386" y="7434"/>
                </a:lnTo>
                <a:lnTo>
                  <a:pt x="2263" y="7307"/>
                </a:lnTo>
                <a:lnTo>
                  <a:pt x="2133" y="7162"/>
                </a:lnTo>
                <a:lnTo>
                  <a:pt x="2004" y="7000"/>
                </a:lnTo>
                <a:lnTo>
                  <a:pt x="1874" y="6822"/>
                </a:lnTo>
                <a:lnTo>
                  <a:pt x="1745" y="6631"/>
                </a:lnTo>
                <a:lnTo>
                  <a:pt x="1615" y="6424"/>
                </a:lnTo>
                <a:lnTo>
                  <a:pt x="1486" y="6204"/>
                </a:lnTo>
                <a:lnTo>
                  <a:pt x="1356" y="5971"/>
                </a:lnTo>
                <a:lnTo>
                  <a:pt x="1230" y="5725"/>
                </a:lnTo>
                <a:lnTo>
                  <a:pt x="1107" y="5469"/>
                </a:lnTo>
                <a:lnTo>
                  <a:pt x="984" y="5204"/>
                </a:lnTo>
                <a:lnTo>
                  <a:pt x="868" y="4925"/>
                </a:lnTo>
                <a:lnTo>
                  <a:pt x="754" y="4641"/>
                </a:lnTo>
                <a:lnTo>
                  <a:pt x="644" y="4343"/>
                </a:lnTo>
                <a:lnTo>
                  <a:pt x="550" y="4077"/>
                </a:lnTo>
                <a:lnTo>
                  <a:pt x="466" y="3812"/>
                </a:lnTo>
                <a:lnTo>
                  <a:pt x="385" y="3553"/>
                </a:lnTo>
                <a:lnTo>
                  <a:pt x="314" y="3298"/>
                </a:lnTo>
                <a:lnTo>
                  <a:pt x="249" y="3045"/>
                </a:lnTo>
                <a:lnTo>
                  <a:pt x="194" y="2799"/>
                </a:lnTo>
                <a:lnTo>
                  <a:pt x="143" y="2560"/>
                </a:lnTo>
                <a:lnTo>
                  <a:pt x="101" y="2323"/>
                </a:lnTo>
                <a:lnTo>
                  <a:pt x="65" y="2100"/>
                </a:lnTo>
                <a:lnTo>
                  <a:pt x="39" y="1880"/>
                </a:lnTo>
                <a:lnTo>
                  <a:pt x="16" y="1670"/>
                </a:lnTo>
                <a:lnTo>
                  <a:pt x="3" y="1469"/>
                </a:lnTo>
                <a:lnTo>
                  <a:pt x="0" y="1281"/>
                </a:lnTo>
                <a:lnTo>
                  <a:pt x="0" y="1100"/>
                </a:lnTo>
                <a:lnTo>
                  <a:pt x="10" y="932"/>
                </a:lnTo>
                <a:lnTo>
                  <a:pt x="26" y="773"/>
                </a:lnTo>
                <a:lnTo>
                  <a:pt x="52" y="631"/>
                </a:lnTo>
                <a:lnTo>
                  <a:pt x="84" y="498"/>
                </a:lnTo>
                <a:lnTo>
                  <a:pt x="123" y="382"/>
                </a:lnTo>
                <a:lnTo>
                  <a:pt x="172" y="278"/>
                </a:lnTo>
                <a:lnTo>
                  <a:pt x="227" y="191"/>
                </a:lnTo>
                <a:lnTo>
                  <a:pt x="288" y="119"/>
                </a:lnTo>
                <a:lnTo>
                  <a:pt x="359" y="61"/>
                </a:lnTo>
                <a:lnTo>
                  <a:pt x="437" y="22"/>
                </a:lnTo>
                <a:lnTo>
                  <a:pt x="525" y="3"/>
                </a:lnTo>
                <a:lnTo>
                  <a:pt x="618" y="0"/>
                </a:lnTo>
                <a:close/>
              </a:path>
            </a:pathLst>
          </a:custGeom>
          <a:solidFill>
            <a:srgbClr val="098885">
              <a:alpha val="49804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19" name="Freeform 7">
            <a:extLst>
              <a:ext uri="{FF2B5EF4-FFF2-40B4-BE49-F238E27FC236}">
                <a16:creationId xmlns:a16="http://schemas.microsoft.com/office/drawing/2014/main" id="{903FCDD7-1511-0849-BA50-952C90DFBBBD}"/>
              </a:ext>
            </a:extLst>
          </p:cNvPr>
          <p:cNvSpPr>
            <a:spLocks/>
          </p:cNvSpPr>
          <p:nvPr/>
        </p:nvSpPr>
        <p:spPr bwMode="auto">
          <a:xfrm rot="687057" flipH="1">
            <a:off x="2515608" y="4326135"/>
            <a:ext cx="436429" cy="336599"/>
          </a:xfrm>
          <a:custGeom>
            <a:avLst/>
            <a:gdLst>
              <a:gd name="T0" fmla="*/ 1648 w 1670"/>
              <a:gd name="T1" fmla="*/ 0 h 1288"/>
              <a:gd name="T2" fmla="*/ 1664 w 1670"/>
              <a:gd name="T3" fmla="*/ 84 h 1288"/>
              <a:gd name="T4" fmla="*/ 1670 w 1670"/>
              <a:gd name="T5" fmla="*/ 162 h 1288"/>
              <a:gd name="T6" fmla="*/ 1664 w 1670"/>
              <a:gd name="T7" fmla="*/ 236 h 1288"/>
              <a:gd name="T8" fmla="*/ 1651 w 1670"/>
              <a:gd name="T9" fmla="*/ 307 h 1288"/>
              <a:gd name="T10" fmla="*/ 1631 w 1670"/>
              <a:gd name="T11" fmla="*/ 375 h 1288"/>
              <a:gd name="T12" fmla="*/ 1609 w 1670"/>
              <a:gd name="T13" fmla="*/ 440 h 1288"/>
              <a:gd name="T14" fmla="*/ 1580 w 1670"/>
              <a:gd name="T15" fmla="*/ 508 h 1288"/>
              <a:gd name="T16" fmla="*/ 1554 w 1670"/>
              <a:gd name="T17" fmla="*/ 576 h 1288"/>
              <a:gd name="T18" fmla="*/ 1525 w 1670"/>
              <a:gd name="T19" fmla="*/ 647 h 1288"/>
              <a:gd name="T20" fmla="*/ 1499 w 1670"/>
              <a:gd name="T21" fmla="*/ 721 h 1288"/>
              <a:gd name="T22" fmla="*/ 1476 w 1670"/>
              <a:gd name="T23" fmla="*/ 799 h 1288"/>
              <a:gd name="T24" fmla="*/ 1457 w 1670"/>
              <a:gd name="T25" fmla="*/ 887 h 1288"/>
              <a:gd name="T26" fmla="*/ 1447 w 1670"/>
              <a:gd name="T27" fmla="*/ 980 h 1288"/>
              <a:gd name="T28" fmla="*/ 1447 w 1670"/>
              <a:gd name="T29" fmla="*/ 1084 h 1288"/>
              <a:gd name="T30" fmla="*/ 1457 w 1670"/>
              <a:gd name="T31" fmla="*/ 1194 h 1288"/>
              <a:gd name="T32" fmla="*/ 1470 w 1670"/>
              <a:gd name="T33" fmla="*/ 1246 h 1288"/>
              <a:gd name="T34" fmla="*/ 1489 w 1670"/>
              <a:gd name="T35" fmla="*/ 1288 h 1288"/>
              <a:gd name="T36" fmla="*/ 58 w 1670"/>
              <a:gd name="T37" fmla="*/ 689 h 1288"/>
              <a:gd name="T38" fmla="*/ 42 w 1670"/>
              <a:gd name="T39" fmla="*/ 615 h 1288"/>
              <a:gd name="T40" fmla="*/ 26 w 1670"/>
              <a:gd name="T41" fmla="*/ 553 h 1288"/>
              <a:gd name="T42" fmla="*/ 16 w 1670"/>
              <a:gd name="T43" fmla="*/ 505 h 1288"/>
              <a:gd name="T44" fmla="*/ 7 w 1670"/>
              <a:gd name="T45" fmla="*/ 469 h 1288"/>
              <a:gd name="T46" fmla="*/ 3 w 1670"/>
              <a:gd name="T47" fmla="*/ 446 h 1288"/>
              <a:gd name="T48" fmla="*/ 0 w 1670"/>
              <a:gd name="T49" fmla="*/ 440 h 1288"/>
              <a:gd name="T50" fmla="*/ 634 w 1670"/>
              <a:gd name="T51" fmla="*/ 239 h 1288"/>
              <a:gd name="T52" fmla="*/ 1648 w 1670"/>
              <a:gd name="T53" fmla="*/ 0 h 1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670" h="1288">
                <a:moveTo>
                  <a:pt x="1648" y="0"/>
                </a:moveTo>
                <a:lnTo>
                  <a:pt x="1664" y="84"/>
                </a:lnTo>
                <a:lnTo>
                  <a:pt x="1670" y="162"/>
                </a:lnTo>
                <a:lnTo>
                  <a:pt x="1664" y="236"/>
                </a:lnTo>
                <a:lnTo>
                  <a:pt x="1651" y="307"/>
                </a:lnTo>
                <a:lnTo>
                  <a:pt x="1631" y="375"/>
                </a:lnTo>
                <a:lnTo>
                  <a:pt x="1609" y="440"/>
                </a:lnTo>
                <a:lnTo>
                  <a:pt x="1580" y="508"/>
                </a:lnTo>
                <a:lnTo>
                  <a:pt x="1554" y="576"/>
                </a:lnTo>
                <a:lnTo>
                  <a:pt x="1525" y="647"/>
                </a:lnTo>
                <a:lnTo>
                  <a:pt x="1499" y="721"/>
                </a:lnTo>
                <a:lnTo>
                  <a:pt x="1476" y="799"/>
                </a:lnTo>
                <a:lnTo>
                  <a:pt x="1457" y="887"/>
                </a:lnTo>
                <a:lnTo>
                  <a:pt x="1447" y="980"/>
                </a:lnTo>
                <a:lnTo>
                  <a:pt x="1447" y="1084"/>
                </a:lnTo>
                <a:lnTo>
                  <a:pt x="1457" y="1194"/>
                </a:lnTo>
                <a:lnTo>
                  <a:pt x="1470" y="1246"/>
                </a:lnTo>
                <a:lnTo>
                  <a:pt x="1489" y="1288"/>
                </a:lnTo>
                <a:lnTo>
                  <a:pt x="58" y="689"/>
                </a:lnTo>
                <a:lnTo>
                  <a:pt x="42" y="615"/>
                </a:lnTo>
                <a:lnTo>
                  <a:pt x="26" y="553"/>
                </a:lnTo>
                <a:lnTo>
                  <a:pt x="16" y="505"/>
                </a:lnTo>
                <a:lnTo>
                  <a:pt x="7" y="469"/>
                </a:lnTo>
                <a:lnTo>
                  <a:pt x="3" y="446"/>
                </a:lnTo>
                <a:lnTo>
                  <a:pt x="0" y="440"/>
                </a:lnTo>
                <a:lnTo>
                  <a:pt x="634" y="239"/>
                </a:lnTo>
                <a:lnTo>
                  <a:pt x="1648" y="0"/>
                </a:lnTo>
                <a:close/>
              </a:path>
            </a:pathLst>
          </a:custGeom>
          <a:solidFill>
            <a:srgbClr val="08726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20" name="Freeform 13">
            <a:extLst>
              <a:ext uri="{FF2B5EF4-FFF2-40B4-BE49-F238E27FC236}">
                <a16:creationId xmlns:a16="http://schemas.microsoft.com/office/drawing/2014/main" id="{829F0133-874C-46CA-10A7-A187C2E79EB6}"/>
              </a:ext>
            </a:extLst>
          </p:cNvPr>
          <p:cNvSpPr>
            <a:spLocks/>
          </p:cNvSpPr>
          <p:nvPr/>
        </p:nvSpPr>
        <p:spPr bwMode="auto">
          <a:xfrm rot="687057" flipH="1">
            <a:off x="2035671" y="3318991"/>
            <a:ext cx="400887" cy="554030"/>
          </a:xfrm>
          <a:custGeom>
            <a:avLst/>
            <a:gdLst>
              <a:gd name="T0" fmla="*/ 476 w 1534"/>
              <a:gd name="T1" fmla="*/ 0 h 2120"/>
              <a:gd name="T2" fmla="*/ 605 w 1534"/>
              <a:gd name="T3" fmla="*/ 10 h 2120"/>
              <a:gd name="T4" fmla="*/ 732 w 1534"/>
              <a:gd name="T5" fmla="*/ 36 h 2120"/>
              <a:gd name="T6" fmla="*/ 855 w 1534"/>
              <a:gd name="T7" fmla="*/ 75 h 2120"/>
              <a:gd name="T8" fmla="*/ 968 w 1534"/>
              <a:gd name="T9" fmla="*/ 130 h 2120"/>
              <a:gd name="T10" fmla="*/ 1078 w 1534"/>
              <a:gd name="T11" fmla="*/ 198 h 2120"/>
              <a:gd name="T12" fmla="*/ 1178 w 1534"/>
              <a:gd name="T13" fmla="*/ 275 h 2120"/>
              <a:gd name="T14" fmla="*/ 1269 w 1534"/>
              <a:gd name="T15" fmla="*/ 366 h 2120"/>
              <a:gd name="T16" fmla="*/ 1350 w 1534"/>
              <a:gd name="T17" fmla="*/ 470 h 2120"/>
              <a:gd name="T18" fmla="*/ 1418 w 1534"/>
              <a:gd name="T19" fmla="*/ 583 h 2120"/>
              <a:gd name="T20" fmla="*/ 1473 w 1534"/>
              <a:gd name="T21" fmla="*/ 709 h 2120"/>
              <a:gd name="T22" fmla="*/ 1508 w 1534"/>
              <a:gd name="T23" fmla="*/ 839 h 2120"/>
              <a:gd name="T24" fmla="*/ 1531 w 1534"/>
              <a:gd name="T25" fmla="*/ 971 h 2120"/>
              <a:gd name="T26" fmla="*/ 1534 w 1534"/>
              <a:gd name="T27" fmla="*/ 1101 h 2120"/>
              <a:gd name="T28" fmla="*/ 1525 w 1534"/>
              <a:gd name="T29" fmla="*/ 1230 h 2120"/>
              <a:gd name="T30" fmla="*/ 1495 w 1534"/>
              <a:gd name="T31" fmla="*/ 1356 h 2120"/>
              <a:gd name="T32" fmla="*/ 1457 w 1534"/>
              <a:gd name="T33" fmla="*/ 1476 h 2120"/>
              <a:gd name="T34" fmla="*/ 1402 w 1534"/>
              <a:gd name="T35" fmla="*/ 1593 h 2120"/>
              <a:gd name="T36" fmla="*/ 1334 w 1534"/>
              <a:gd name="T37" fmla="*/ 1699 h 2120"/>
              <a:gd name="T38" fmla="*/ 1256 w 1534"/>
              <a:gd name="T39" fmla="*/ 1800 h 2120"/>
              <a:gd name="T40" fmla="*/ 1165 w 1534"/>
              <a:gd name="T41" fmla="*/ 1890 h 2120"/>
              <a:gd name="T42" fmla="*/ 1062 w 1534"/>
              <a:gd name="T43" fmla="*/ 1971 h 2120"/>
              <a:gd name="T44" fmla="*/ 949 w 1534"/>
              <a:gd name="T45" fmla="*/ 2039 h 2120"/>
              <a:gd name="T46" fmla="*/ 822 w 1534"/>
              <a:gd name="T47" fmla="*/ 2094 h 2120"/>
              <a:gd name="T48" fmla="*/ 793 w 1534"/>
              <a:gd name="T49" fmla="*/ 2107 h 2120"/>
              <a:gd name="T50" fmla="*/ 758 w 1534"/>
              <a:gd name="T51" fmla="*/ 2120 h 2120"/>
              <a:gd name="T52" fmla="*/ 628 w 1534"/>
              <a:gd name="T53" fmla="*/ 1839 h 2120"/>
              <a:gd name="T54" fmla="*/ 502 w 1534"/>
              <a:gd name="T55" fmla="*/ 1547 h 2120"/>
              <a:gd name="T56" fmla="*/ 382 w 1534"/>
              <a:gd name="T57" fmla="*/ 1250 h 2120"/>
              <a:gd name="T58" fmla="*/ 266 w 1534"/>
              <a:gd name="T59" fmla="*/ 939 h 2120"/>
              <a:gd name="T60" fmla="*/ 172 w 1534"/>
              <a:gd name="T61" fmla="*/ 654 h 2120"/>
              <a:gd name="T62" fmla="*/ 81 w 1534"/>
              <a:gd name="T63" fmla="*/ 376 h 2120"/>
              <a:gd name="T64" fmla="*/ 0 w 1534"/>
              <a:gd name="T65" fmla="*/ 101 h 2120"/>
              <a:gd name="T66" fmla="*/ 39 w 1534"/>
              <a:gd name="T67" fmla="*/ 84 h 2120"/>
              <a:gd name="T68" fmla="*/ 84 w 1534"/>
              <a:gd name="T69" fmla="*/ 68 h 2120"/>
              <a:gd name="T70" fmla="*/ 214 w 1534"/>
              <a:gd name="T71" fmla="*/ 29 h 2120"/>
              <a:gd name="T72" fmla="*/ 346 w 1534"/>
              <a:gd name="T73" fmla="*/ 7 h 2120"/>
              <a:gd name="T74" fmla="*/ 476 w 1534"/>
              <a:gd name="T75" fmla="*/ 0 h 2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34" h="2120">
                <a:moveTo>
                  <a:pt x="476" y="0"/>
                </a:moveTo>
                <a:lnTo>
                  <a:pt x="605" y="10"/>
                </a:lnTo>
                <a:lnTo>
                  <a:pt x="732" y="36"/>
                </a:lnTo>
                <a:lnTo>
                  <a:pt x="855" y="75"/>
                </a:lnTo>
                <a:lnTo>
                  <a:pt x="968" y="130"/>
                </a:lnTo>
                <a:lnTo>
                  <a:pt x="1078" y="198"/>
                </a:lnTo>
                <a:lnTo>
                  <a:pt x="1178" y="275"/>
                </a:lnTo>
                <a:lnTo>
                  <a:pt x="1269" y="366"/>
                </a:lnTo>
                <a:lnTo>
                  <a:pt x="1350" y="470"/>
                </a:lnTo>
                <a:lnTo>
                  <a:pt x="1418" y="583"/>
                </a:lnTo>
                <a:lnTo>
                  <a:pt x="1473" y="709"/>
                </a:lnTo>
                <a:lnTo>
                  <a:pt x="1508" y="839"/>
                </a:lnTo>
                <a:lnTo>
                  <a:pt x="1531" y="971"/>
                </a:lnTo>
                <a:lnTo>
                  <a:pt x="1534" y="1101"/>
                </a:lnTo>
                <a:lnTo>
                  <a:pt x="1525" y="1230"/>
                </a:lnTo>
                <a:lnTo>
                  <a:pt x="1495" y="1356"/>
                </a:lnTo>
                <a:lnTo>
                  <a:pt x="1457" y="1476"/>
                </a:lnTo>
                <a:lnTo>
                  <a:pt x="1402" y="1593"/>
                </a:lnTo>
                <a:lnTo>
                  <a:pt x="1334" y="1699"/>
                </a:lnTo>
                <a:lnTo>
                  <a:pt x="1256" y="1800"/>
                </a:lnTo>
                <a:lnTo>
                  <a:pt x="1165" y="1890"/>
                </a:lnTo>
                <a:lnTo>
                  <a:pt x="1062" y="1971"/>
                </a:lnTo>
                <a:lnTo>
                  <a:pt x="949" y="2039"/>
                </a:lnTo>
                <a:lnTo>
                  <a:pt x="822" y="2094"/>
                </a:lnTo>
                <a:lnTo>
                  <a:pt x="793" y="2107"/>
                </a:lnTo>
                <a:lnTo>
                  <a:pt x="758" y="2120"/>
                </a:lnTo>
                <a:lnTo>
                  <a:pt x="628" y="1839"/>
                </a:lnTo>
                <a:lnTo>
                  <a:pt x="502" y="1547"/>
                </a:lnTo>
                <a:lnTo>
                  <a:pt x="382" y="1250"/>
                </a:lnTo>
                <a:lnTo>
                  <a:pt x="266" y="939"/>
                </a:lnTo>
                <a:lnTo>
                  <a:pt x="172" y="654"/>
                </a:lnTo>
                <a:lnTo>
                  <a:pt x="81" y="376"/>
                </a:lnTo>
                <a:lnTo>
                  <a:pt x="0" y="101"/>
                </a:lnTo>
                <a:lnTo>
                  <a:pt x="39" y="84"/>
                </a:lnTo>
                <a:lnTo>
                  <a:pt x="84" y="68"/>
                </a:lnTo>
                <a:lnTo>
                  <a:pt x="214" y="29"/>
                </a:lnTo>
                <a:lnTo>
                  <a:pt x="346" y="7"/>
                </a:lnTo>
                <a:lnTo>
                  <a:pt x="476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84C3332-9DED-03F7-98FD-85E2CF3EC637}"/>
              </a:ext>
            </a:extLst>
          </p:cNvPr>
          <p:cNvGrpSpPr/>
          <p:nvPr/>
        </p:nvGrpSpPr>
        <p:grpSpPr>
          <a:xfrm rot="687057" flipH="1">
            <a:off x="253066" y="1881900"/>
            <a:ext cx="1899782" cy="2084037"/>
            <a:chOff x="4647532" y="1381896"/>
            <a:chExt cx="2574904" cy="2824638"/>
          </a:xfrm>
          <a:solidFill>
            <a:schemeClr val="accent4"/>
          </a:solidFill>
        </p:grpSpPr>
        <p:sp>
          <p:nvSpPr>
            <p:cNvPr id="22" name="Freeform 33">
              <a:extLst>
                <a:ext uri="{FF2B5EF4-FFF2-40B4-BE49-F238E27FC236}">
                  <a16:creationId xmlns:a16="http://schemas.microsoft.com/office/drawing/2014/main" id="{DF2A25A1-1F51-3D49-1331-A6393AE9782A}"/>
                </a:ext>
              </a:extLst>
            </p:cNvPr>
            <p:cNvSpPr/>
            <p:nvPr/>
          </p:nvSpPr>
          <p:spPr>
            <a:xfrm rot="21170385">
              <a:off x="4647532" y="1381896"/>
              <a:ext cx="1145971" cy="901607"/>
            </a:xfrm>
            <a:custGeom>
              <a:avLst/>
              <a:gdLst>
                <a:gd name="connsiteX0" fmla="*/ 260 w 1578058"/>
                <a:gd name="connsiteY0" fmla="*/ 1009503 h 1399380"/>
                <a:gd name="connsiteX1" fmla="*/ 591931 w 1578058"/>
                <a:gd name="connsiteY1" fmla="*/ 346115 h 1399380"/>
                <a:gd name="connsiteX2" fmla="*/ 807084 w 1578058"/>
                <a:gd name="connsiteY2" fmla="*/ 883997 h 1399380"/>
                <a:gd name="connsiteX3" fmla="*/ 1578048 w 1578058"/>
                <a:gd name="connsiteY3" fmla="*/ 5456 h 1399380"/>
                <a:gd name="connsiteX4" fmla="*/ 789154 w 1578058"/>
                <a:gd name="connsiteY4" fmla="*/ 1386021 h 1399380"/>
                <a:gd name="connsiteX5" fmla="*/ 520213 w 1578058"/>
                <a:gd name="connsiteY5" fmla="*/ 722633 h 1399380"/>
                <a:gd name="connsiteX6" fmla="*/ 260 w 1578058"/>
                <a:gd name="connsiteY6" fmla="*/ 1009503 h 1399380"/>
                <a:gd name="connsiteX0" fmla="*/ 265 w 1573729"/>
                <a:gd name="connsiteY0" fmla="*/ 1070174 h 1399219"/>
                <a:gd name="connsiteX1" fmla="*/ 587602 w 1573729"/>
                <a:gd name="connsiteY1" fmla="*/ 346115 h 1399219"/>
                <a:gd name="connsiteX2" fmla="*/ 802755 w 1573729"/>
                <a:gd name="connsiteY2" fmla="*/ 883997 h 1399219"/>
                <a:gd name="connsiteX3" fmla="*/ 1573719 w 1573729"/>
                <a:gd name="connsiteY3" fmla="*/ 5456 h 1399219"/>
                <a:gd name="connsiteX4" fmla="*/ 784825 w 1573729"/>
                <a:gd name="connsiteY4" fmla="*/ 1386021 h 1399219"/>
                <a:gd name="connsiteX5" fmla="*/ 515884 w 1573729"/>
                <a:gd name="connsiteY5" fmla="*/ 722633 h 1399219"/>
                <a:gd name="connsiteX6" fmla="*/ 265 w 1573729"/>
                <a:gd name="connsiteY6" fmla="*/ 1070174 h 1399219"/>
                <a:gd name="connsiteX0" fmla="*/ 265 w 1573729"/>
                <a:gd name="connsiteY0" fmla="*/ 1070174 h 1399219"/>
                <a:gd name="connsiteX1" fmla="*/ 587602 w 1573729"/>
                <a:gd name="connsiteY1" fmla="*/ 346115 h 1399219"/>
                <a:gd name="connsiteX2" fmla="*/ 802755 w 1573729"/>
                <a:gd name="connsiteY2" fmla="*/ 883997 h 1399219"/>
                <a:gd name="connsiteX3" fmla="*/ 1573719 w 1573729"/>
                <a:gd name="connsiteY3" fmla="*/ 5456 h 1399219"/>
                <a:gd name="connsiteX4" fmla="*/ 784825 w 1573729"/>
                <a:gd name="connsiteY4" fmla="*/ 1386021 h 1399219"/>
                <a:gd name="connsiteX5" fmla="*/ 515884 w 1573729"/>
                <a:gd name="connsiteY5" fmla="*/ 722633 h 1399219"/>
                <a:gd name="connsiteX6" fmla="*/ 265 w 1573729"/>
                <a:gd name="connsiteY6" fmla="*/ 1070174 h 1399219"/>
                <a:gd name="connsiteX0" fmla="*/ 265 w 1573729"/>
                <a:gd name="connsiteY0" fmla="*/ 1070174 h 1399219"/>
                <a:gd name="connsiteX1" fmla="*/ 587602 w 1573729"/>
                <a:gd name="connsiteY1" fmla="*/ 346115 h 1399219"/>
                <a:gd name="connsiteX2" fmla="*/ 802755 w 1573729"/>
                <a:gd name="connsiteY2" fmla="*/ 883997 h 1399219"/>
                <a:gd name="connsiteX3" fmla="*/ 1573719 w 1573729"/>
                <a:gd name="connsiteY3" fmla="*/ 5456 h 1399219"/>
                <a:gd name="connsiteX4" fmla="*/ 784825 w 1573729"/>
                <a:gd name="connsiteY4" fmla="*/ 1386021 h 1399219"/>
                <a:gd name="connsiteX5" fmla="*/ 515884 w 1573729"/>
                <a:gd name="connsiteY5" fmla="*/ 722633 h 1399219"/>
                <a:gd name="connsiteX6" fmla="*/ 265 w 1573729"/>
                <a:gd name="connsiteY6" fmla="*/ 1070174 h 1399219"/>
                <a:gd name="connsiteX0" fmla="*/ 265 w 1573719"/>
                <a:gd name="connsiteY0" fmla="*/ 1064718 h 1393763"/>
                <a:gd name="connsiteX1" fmla="*/ 587602 w 1573719"/>
                <a:gd name="connsiteY1" fmla="*/ 340659 h 1393763"/>
                <a:gd name="connsiteX2" fmla="*/ 802755 w 1573719"/>
                <a:gd name="connsiteY2" fmla="*/ 878541 h 1393763"/>
                <a:gd name="connsiteX3" fmla="*/ 1573719 w 1573719"/>
                <a:gd name="connsiteY3" fmla="*/ 0 h 1393763"/>
                <a:gd name="connsiteX4" fmla="*/ 784825 w 1573719"/>
                <a:gd name="connsiteY4" fmla="*/ 1380565 h 1393763"/>
                <a:gd name="connsiteX5" fmla="*/ 515884 w 1573719"/>
                <a:gd name="connsiteY5" fmla="*/ 717177 h 1393763"/>
                <a:gd name="connsiteX6" fmla="*/ 265 w 1573719"/>
                <a:gd name="connsiteY6" fmla="*/ 1064718 h 1393763"/>
                <a:gd name="connsiteX0" fmla="*/ 265 w 1573719"/>
                <a:gd name="connsiteY0" fmla="*/ 1064718 h 1393763"/>
                <a:gd name="connsiteX1" fmla="*/ 587602 w 1573719"/>
                <a:gd name="connsiteY1" fmla="*/ 340659 h 1393763"/>
                <a:gd name="connsiteX2" fmla="*/ 802755 w 1573719"/>
                <a:gd name="connsiteY2" fmla="*/ 878541 h 1393763"/>
                <a:gd name="connsiteX3" fmla="*/ 1573719 w 1573719"/>
                <a:gd name="connsiteY3" fmla="*/ 0 h 1393763"/>
                <a:gd name="connsiteX4" fmla="*/ 784825 w 1573719"/>
                <a:gd name="connsiteY4" fmla="*/ 1380565 h 1393763"/>
                <a:gd name="connsiteX5" fmla="*/ 515884 w 1573719"/>
                <a:gd name="connsiteY5" fmla="*/ 717177 h 1393763"/>
                <a:gd name="connsiteX6" fmla="*/ 265 w 1573719"/>
                <a:gd name="connsiteY6" fmla="*/ 1064718 h 1393763"/>
                <a:gd name="connsiteX0" fmla="*/ 265 w 1573719"/>
                <a:gd name="connsiteY0" fmla="*/ 1064718 h 1380565"/>
                <a:gd name="connsiteX1" fmla="*/ 587602 w 1573719"/>
                <a:gd name="connsiteY1" fmla="*/ 340659 h 1380565"/>
                <a:gd name="connsiteX2" fmla="*/ 802755 w 1573719"/>
                <a:gd name="connsiteY2" fmla="*/ 878541 h 1380565"/>
                <a:gd name="connsiteX3" fmla="*/ 1573719 w 1573719"/>
                <a:gd name="connsiteY3" fmla="*/ 0 h 1380565"/>
                <a:gd name="connsiteX4" fmla="*/ 784825 w 1573719"/>
                <a:gd name="connsiteY4" fmla="*/ 1380565 h 1380565"/>
                <a:gd name="connsiteX5" fmla="*/ 515884 w 1573719"/>
                <a:gd name="connsiteY5" fmla="*/ 717177 h 1380565"/>
                <a:gd name="connsiteX6" fmla="*/ 265 w 1573719"/>
                <a:gd name="connsiteY6" fmla="*/ 1064718 h 1380565"/>
                <a:gd name="connsiteX0" fmla="*/ 0 w 1573454"/>
                <a:gd name="connsiteY0" fmla="*/ 1064718 h 1380565"/>
                <a:gd name="connsiteX1" fmla="*/ 587337 w 1573454"/>
                <a:gd name="connsiteY1" fmla="*/ 340659 h 1380565"/>
                <a:gd name="connsiteX2" fmla="*/ 802490 w 1573454"/>
                <a:gd name="connsiteY2" fmla="*/ 878541 h 1380565"/>
                <a:gd name="connsiteX3" fmla="*/ 1573454 w 1573454"/>
                <a:gd name="connsiteY3" fmla="*/ 0 h 1380565"/>
                <a:gd name="connsiteX4" fmla="*/ 784560 w 1573454"/>
                <a:gd name="connsiteY4" fmla="*/ 1380565 h 1380565"/>
                <a:gd name="connsiteX5" fmla="*/ 515619 w 1573454"/>
                <a:gd name="connsiteY5" fmla="*/ 717177 h 1380565"/>
                <a:gd name="connsiteX6" fmla="*/ 0 w 1573454"/>
                <a:gd name="connsiteY6" fmla="*/ 1064718 h 1380565"/>
                <a:gd name="connsiteX0" fmla="*/ 0 w 1574416"/>
                <a:gd name="connsiteY0" fmla="*/ 1071786 h 1383300"/>
                <a:gd name="connsiteX1" fmla="*/ 587337 w 1574416"/>
                <a:gd name="connsiteY1" fmla="*/ 347727 h 1383300"/>
                <a:gd name="connsiteX2" fmla="*/ 802490 w 1574416"/>
                <a:gd name="connsiteY2" fmla="*/ 885609 h 1383300"/>
                <a:gd name="connsiteX3" fmla="*/ 1573454 w 1574416"/>
                <a:gd name="connsiteY3" fmla="*/ 7068 h 1383300"/>
                <a:gd name="connsiteX4" fmla="*/ 641550 w 1574416"/>
                <a:gd name="connsiteY4" fmla="*/ 1383300 h 1383300"/>
                <a:gd name="connsiteX5" fmla="*/ 515619 w 1574416"/>
                <a:gd name="connsiteY5" fmla="*/ 724245 h 1383300"/>
                <a:gd name="connsiteX6" fmla="*/ 0 w 1574416"/>
                <a:gd name="connsiteY6" fmla="*/ 1071786 h 1383300"/>
                <a:gd name="connsiteX0" fmla="*/ 0 w 1574416"/>
                <a:gd name="connsiteY0" fmla="*/ 1071786 h 1383300"/>
                <a:gd name="connsiteX1" fmla="*/ 587337 w 1574416"/>
                <a:gd name="connsiteY1" fmla="*/ 347727 h 1383300"/>
                <a:gd name="connsiteX2" fmla="*/ 802490 w 1574416"/>
                <a:gd name="connsiteY2" fmla="*/ 885609 h 1383300"/>
                <a:gd name="connsiteX3" fmla="*/ 1573454 w 1574416"/>
                <a:gd name="connsiteY3" fmla="*/ 7068 h 1383300"/>
                <a:gd name="connsiteX4" fmla="*/ 641550 w 1574416"/>
                <a:gd name="connsiteY4" fmla="*/ 1383300 h 1383300"/>
                <a:gd name="connsiteX5" fmla="*/ 515619 w 1574416"/>
                <a:gd name="connsiteY5" fmla="*/ 724245 h 1383300"/>
                <a:gd name="connsiteX6" fmla="*/ 0 w 1574416"/>
                <a:gd name="connsiteY6" fmla="*/ 1071786 h 1383300"/>
                <a:gd name="connsiteX0" fmla="*/ 0 w 1574416"/>
                <a:gd name="connsiteY0" fmla="*/ 1071786 h 1383300"/>
                <a:gd name="connsiteX1" fmla="*/ 587337 w 1574416"/>
                <a:gd name="connsiteY1" fmla="*/ 347727 h 1383300"/>
                <a:gd name="connsiteX2" fmla="*/ 802490 w 1574416"/>
                <a:gd name="connsiteY2" fmla="*/ 885609 h 1383300"/>
                <a:gd name="connsiteX3" fmla="*/ 1573454 w 1574416"/>
                <a:gd name="connsiteY3" fmla="*/ 7068 h 1383300"/>
                <a:gd name="connsiteX4" fmla="*/ 641550 w 1574416"/>
                <a:gd name="connsiteY4" fmla="*/ 1383300 h 1383300"/>
                <a:gd name="connsiteX5" fmla="*/ 515619 w 1574416"/>
                <a:gd name="connsiteY5" fmla="*/ 724245 h 1383300"/>
                <a:gd name="connsiteX6" fmla="*/ 0 w 1574416"/>
                <a:gd name="connsiteY6" fmla="*/ 1071786 h 1383300"/>
                <a:gd name="connsiteX0" fmla="*/ 0 w 1573454"/>
                <a:gd name="connsiteY0" fmla="*/ 1064718 h 1376232"/>
                <a:gd name="connsiteX1" fmla="*/ 587337 w 1573454"/>
                <a:gd name="connsiteY1" fmla="*/ 340659 h 1376232"/>
                <a:gd name="connsiteX2" fmla="*/ 802490 w 1573454"/>
                <a:gd name="connsiteY2" fmla="*/ 878541 h 1376232"/>
                <a:gd name="connsiteX3" fmla="*/ 1573454 w 1573454"/>
                <a:gd name="connsiteY3" fmla="*/ 0 h 1376232"/>
                <a:gd name="connsiteX4" fmla="*/ 641550 w 1573454"/>
                <a:gd name="connsiteY4" fmla="*/ 1376232 h 1376232"/>
                <a:gd name="connsiteX5" fmla="*/ 515619 w 1573454"/>
                <a:gd name="connsiteY5" fmla="*/ 717177 h 1376232"/>
                <a:gd name="connsiteX6" fmla="*/ 0 w 1573454"/>
                <a:gd name="connsiteY6" fmla="*/ 1064718 h 1376232"/>
                <a:gd name="connsiteX0" fmla="*/ 0 w 1694796"/>
                <a:gd name="connsiteY0" fmla="*/ 1333404 h 1376232"/>
                <a:gd name="connsiteX1" fmla="*/ 708679 w 1694796"/>
                <a:gd name="connsiteY1" fmla="*/ 340659 h 1376232"/>
                <a:gd name="connsiteX2" fmla="*/ 923832 w 1694796"/>
                <a:gd name="connsiteY2" fmla="*/ 878541 h 1376232"/>
                <a:gd name="connsiteX3" fmla="*/ 1694796 w 1694796"/>
                <a:gd name="connsiteY3" fmla="*/ 0 h 1376232"/>
                <a:gd name="connsiteX4" fmla="*/ 762892 w 1694796"/>
                <a:gd name="connsiteY4" fmla="*/ 1376232 h 1376232"/>
                <a:gd name="connsiteX5" fmla="*/ 636961 w 1694796"/>
                <a:gd name="connsiteY5" fmla="*/ 717177 h 1376232"/>
                <a:gd name="connsiteX6" fmla="*/ 0 w 1694796"/>
                <a:gd name="connsiteY6" fmla="*/ 1333404 h 1376232"/>
                <a:gd name="connsiteX0" fmla="*/ 0 w 1694796"/>
                <a:gd name="connsiteY0" fmla="*/ 1333404 h 1376232"/>
                <a:gd name="connsiteX1" fmla="*/ 708679 w 1694796"/>
                <a:gd name="connsiteY1" fmla="*/ 340659 h 1376232"/>
                <a:gd name="connsiteX2" fmla="*/ 923832 w 1694796"/>
                <a:gd name="connsiteY2" fmla="*/ 878541 h 1376232"/>
                <a:gd name="connsiteX3" fmla="*/ 1694796 w 1694796"/>
                <a:gd name="connsiteY3" fmla="*/ 0 h 1376232"/>
                <a:gd name="connsiteX4" fmla="*/ 762892 w 1694796"/>
                <a:gd name="connsiteY4" fmla="*/ 1376232 h 1376232"/>
                <a:gd name="connsiteX5" fmla="*/ 636961 w 1694796"/>
                <a:gd name="connsiteY5" fmla="*/ 717177 h 1376232"/>
                <a:gd name="connsiteX6" fmla="*/ 0 w 1694796"/>
                <a:gd name="connsiteY6" fmla="*/ 1333404 h 1376232"/>
                <a:gd name="connsiteX0" fmla="*/ 0 w 1694796"/>
                <a:gd name="connsiteY0" fmla="*/ 1333404 h 1376232"/>
                <a:gd name="connsiteX1" fmla="*/ 708679 w 1694796"/>
                <a:gd name="connsiteY1" fmla="*/ 340659 h 1376232"/>
                <a:gd name="connsiteX2" fmla="*/ 923832 w 1694796"/>
                <a:gd name="connsiteY2" fmla="*/ 878541 h 1376232"/>
                <a:gd name="connsiteX3" fmla="*/ 1694796 w 1694796"/>
                <a:gd name="connsiteY3" fmla="*/ 0 h 1376232"/>
                <a:gd name="connsiteX4" fmla="*/ 762892 w 1694796"/>
                <a:gd name="connsiteY4" fmla="*/ 1376232 h 1376232"/>
                <a:gd name="connsiteX5" fmla="*/ 636961 w 1694796"/>
                <a:gd name="connsiteY5" fmla="*/ 717177 h 1376232"/>
                <a:gd name="connsiteX6" fmla="*/ 0 w 1694796"/>
                <a:gd name="connsiteY6" fmla="*/ 1333404 h 1376232"/>
                <a:gd name="connsiteX0" fmla="*/ 0 w 1694796"/>
                <a:gd name="connsiteY0" fmla="*/ 1333404 h 1376232"/>
                <a:gd name="connsiteX1" fmla="*/ 708679 w 1694796"/>
                <a:gd name="connsiteY1" fmla="*/ 340659 h 1376232"/>
                <a:gd name="connsiteX2" fmla="*/ 923832 w 1694796"/>
                <a:gd name="connsiteY2" fmla="*/ 878541 h 1376232"/>
                <a:gd name="connsiteX3" fmla="*/ 1694796 w 1694796"/>
                <a:gd name="connsiteY3" fmla="*/ 0 h 1376232"/>
                <a:gd name="connsiteX4" fmla="*/ 762892 w 1694796"/>
                <a:gd name="connsiteY4" fmla="*/ 1376232 h 1376232"/>
                <a:gd name="connsiteX5" fmla="*/ 636961 w 1694796"/>
                <a:gd name="connsiteY5" fmla="*/ 717177 h 1376232"/>
                <a:gd name="connsiteX6" fmla="*/ 0 w 1694796"/>
                <a:gd name="connsiteY6" fmla="*/ 1333404 h 1376232"/>
                <a:gd name="connsiteX0" fmla="*/ 0 w 1694796"/>
                <a:gd name="connsiteY0" fmla="*/ 1333404 h 1376232"/>
                <a:gd name="connsiteX1" fmla="*/ 708679 w 1694796"/>
                <a:gd name="connsiteY1" fmla="*/ 340659 h 1376232"/>
                <a:gd name="connsiteX2" fmla="*/ 923832 w 1694796"/>
                <a:gd name="connsiteY2" fmla="*/ 878541 h 1376232"/>
                <a:gd name="connsiteX3" fmla="*/ 1694796 w 1694796"/>
                <a:gd name="connsiteY3" fmla="*/ 0 h 1376232"/>
                <a:gd name="connsiteX4" fmla="*/ 762892 w 1694796"/>
                <a:gd name="connsiteY4" fmla="*/ 1376232 h 1376232"/>
                <a:gd name="connsiteX5" fmla="*/ 636961 w 1694796"/>
                <a:gd name="connsiteY5" fmla="*/ 717177 h 1376232"/>
                <a:gd name="connsiteX6" fmla="*/ 0 w 1694796"/>
                <a:gd name="connsiteY6" fmla="*/ 1333404 h 1376232"/>
                <a:gd name="connsiteX0" fmla="*/ 0 w 1695154"/>
                <a:gd name="connsiteY0" fmla="*/ 1345658 h 1388486"/>
                <a:gd name="connsiteX1" fmla="*/ 708679 w 1695154"/>
                <a:gd name="connsiteY1" fmla="*/ 352913 h 1388486"/>
                <a:gd name="connsiteX2" fmla="*/ 863161 w 1695154"/>
                <a:gd name="connsiteY2" fmla="*/ 756452 h 1388486"/>
                <a:gd name="connsiteX3" fmla="*/ 1694796 w 1695154"/>
                <a:gd name="connsiteY3" fmla="*/ 12254 h 1388486"/>
                <a:gd name="connsiteX4" fmla="*/ 762892 w 1695154"/>
                <a:gd name="connsiteY4" fmla="*/ 1388486 h 1388486"/>
                <a:gd name="connsiteX5" fmla="*/ 636961 w 1695154"/>
                <a:gd name="connsiteY5" fmla="*/ 729431 h 1388486"/>
                <a:gd name="connsiteX6" fmla="*/ 0 w 1695154"/>
                <a:gd name="connsiteY6" fmla="*/ 1345658 h 1388486"/>
                <a:gd name="connsiteX0" fmla="*/ 0 w 1695154"/>
                <a:gd name="connsiteY0" fmla="*/ 1345658 h 1388486"/>
                <a:gd name="connsiteX1" fmla="*/ 708679 w 1695154"/>
                <a:gd name="connsiteY1" fmla="*/ 352913 h 1388486"/>
                <a:gd name="connsiteX2" fmla="*/ 863161 w 1695154"/>
                <a:gd name="connsiteY2" fmla="*/ 756452 h 1388486"/>
                <a:gd name="connsiteX3" fmla="*/ 1694796 w 1695154"/>
                <a:gd name="connsiteY3" fmla="*/ 12254 h 1388486"/>
                <a:gd name="connsiteX4" fmla="*/ 762892 w 1695154"/>
                <a:gd name="connsiteY4" fmla="*/ 1388486 h 1388486"/>
                <a:gd name="connsiteX5" fmla="*/ 636961 w 1695154"/>
                <a:gd name="connsiteY5" fmla="*/ 729431 h 1388486"/>
                <a:gd name="connsiteX6" fmla="*/ 0 w 1695154"/>
                <a:gd name="connsiteY6" fmla="*/ 1345658 h 1388486"/>
                <a:gd name="connsiteX0" fmla="*/ 0 w 1695154"/>
                <a:gd name="connsiteY0" fmla="*/ 1345658 h 1388486"/>
                <a:gd name="connsiteX1" fmla="*/ 708679 w 1695154"/>
                <a:gd name="connsiteY1" fmla="*/ 352913 h 1388486"/>
                <a:gd name="connsiteX2" fmla="*/ 863161 w 1695154"/>
                <a:gd name="connsiteY2" fmla="*/ 756452 h 1388486"/>
                <a:gd name="connsiteX3" fmla="*/ 1694796 w 1695154"/>
                <a:gd name="connsiteY3" fmla="*/ 12254 h 1388486"/>
                <a:gd name="connsiteX4" fmla="*/ 762892 w 1695154"/>
                <a:gd name="connsiteY4" fmla="*/ 1388486 h 1388486"/>
                <a:gd name="connsiteX5" fmla="*/ 636961 w 1695154"/>
                <a:gd name="connsiteY5" fmla="*/ 729431 h 1388486"/>
                <a:gd name="connsiteX6" fmla="*/ 0 w 1695154"/>
                <a:gd name="connsiteY6" fmla="*/ 1345658 h 1388486"/>
                <a:gd name="connsiteX0" fmla="*/ 0 w 1694831"/>
                <a:gd name="connsiteY0" fmla="*/ 1343412 h 1343412"/>
                <a:gd name="connsiteX1" fmla="*/ 708679 w 1694831"/>
                <a:gd name="connsiteY1" fmla="*/ 350667 h 1343412"/>
                <a:gd name="connsiteX2" fmla="*/ 863161 w 1694831"/>
                <a:gd name="connsiteY2" fmla="*/ 754206 h 1343412"/>
                <a:gd name="connsiteX3" fmla="*/ 1694796 w 1694831"/>
                <a:gd name="connsiteY3" fmla="*/ 10008 h 1343412"/>
                <a:gd name="connsiteX4" fmla="*/ 832230 w 1694831"/>
                <a:gd name="connsiteY4" fmla="*/ 1316902 h 1343412"/>
                <a:gd name="connsiteX5" fmla="*/ 636961 w 1694831"/>
                <a:gd name="connsiteY5" fmla="*/ 727185 h 1343412"/>
                <a:gd name="connsiteX6" fmla="*/ 0 w 1694831"/>
                <a:gd name="connsiteY6" fmla="*/ 1343412 h 1343412"/>
                <a:gd name="connsiteX0" fmla="*/ 0 w 1694831"/>
                <a:gd name="connsiteY0" fmla="*/ 1343412 h 1343412"/>
                <a:gd name="connsiteX1" fmla="*/ 708679 w 1694831"/>
                <a:gd name="connsiteY1" fmla="*/ 350667 h 1343412"/>
                <a:gd name="connsiteX2" fmla="*/ 863161 w 1694831"/>
                <a:gd name="connsiteY2" fmla="*/ 754206 h 1343412"/>
                <a:gd name="connsiteX3" fmla="*/ 1694796 w 1694831"/>
                <a:gd name="connsiteY3" fmla="*/ 10008 h 1343412"/>
                <a:gd name="connsiteX4" fmla="*/ 832230 w 1694831"/>
                <a:gd name="connsiteY4" fmla="*/ 1316902 h 1343412"/>
                <a:gd name="connsiteX5" fmla="*/ 636961 w 1694831"/>
                <a:gd name="connsiteY5" fmla="*/ 727185 h 1343412"/>
                <a:gd name="connsiteX6" fmla="*/ 0 w 1694831"/>
                <a:gd name="connsiteY6" fmla="*/ 1343412 h 1343412"/>
                <a:gd name="connsiteX0" fmla="*/ 0 w 1694796"/>
                <a:gd name="connsiteY0" fmla="*/ 1333404 h 1333404"/>
                <a:gd name="connsiteX1" fmla="*/ 708679 w 1694796"/>
                <a:gd name="connsiteY1" fmla="*/ 340659 h 1333404"/>
                <a:gd name="connsiteX2" fmla="*/ 863161 w 1694796"/>
                <a:gd name="connsiteY2" fmla="*/ 744198 h 1333404"/>
                <a:gd name="connsiteX3" fmla="*/ 1694796 w 1694796"/>
                <a:gd name="connsiteY3" fmla="*/ 0 h 1333404"/>
                <a:gd name="connsiteX4" fmla="*/ 832230 w 1694796"/>
                <a:gd name="connsiteY4" fmla="*/ 1306894 h 1333404"/>
                <a:gd name="connsiteX5" fmla="*/ 636961 w 1694796"/>
                <a:gd name="connsiteY5" fmla="*/ 717177 h 1333404"/>
                <a:gd name="connsiteX6" fmla="*/ 0 w 1694796"/>
                <a:gd name="connsiteY6" fmla="*/ 1333404 h 1333404"/>
                <a:gd name="connsiteX0" fmla="*/ 0 w 1694796"/>
                <a:gd name="connsiteY0" fmla="*/ 1333404 h 1333404"/>
                <a:gd name="connsiteX1" fmla="*/ 708679 w 1694796"/>
                <a:gd name="connsiteY1" fmla="*/ 340659 h 1333404"/>
                <a:gd name="connsiteX2" fmla="*/ 863161 w 1694796"/>
                <a:gd name="connsiteY2" fmla="*/ 744198 h 1333404"/>
                <a:gd name="connsiteX3" fmla="*/ 1694796 w 1694796"/>
                <a:gd name="connsiteY3" fmla="*/ 0 h 1333404"/>
                <a:gd name="connsiteX4" fmla="*/ 832230 w 1694796"/>
                <a:gd name="connsiteY4" fmla="*/ 1306894 h 1333404"/>
                <a:gd name="connsiteX5" fmla="*/ 636961 w 1694796"/>
                <a:gd name="connsiteY5" fmla="*/ 717177 h 1333404"/>
                <a:gd name="connsiteX6" fmla="*/ 0 w 1694796"/>
                <a:gd name="connsiteY6" fmla="*/ 1333404 h 1333404"/>
                <a:gd name="connsiteX0" fmla="*/ 0 w 1694796"/>
                <a:gd name="connsiteY0" fmla="*/ 1333404 h 1333404"/>
                <a:gd name="connsiteX1" fmla="*/ 708679 w 1694796"/>
                <a:gd name="connsiteY1" fmla="*/ 340659 h 1333404"/>
                <a:gd name="connsiteX2" fmla="*/ 863161 w 1694796"/>
                <a:gd name="connsiteY2" fmla="*/ 744198 h 1333404"/>
                <a:gd name="connsiteX3" fmla="*/ 1694796 w 1694796"/>
                <a:gd name="connsiteY3" fmla="*/ 0 h 1333404"/>
                <a:gd name="connsiteX4" fmla="*/ 832230 w 1694796"/>
                <a:gd name="connsiteY4" fmla="*/ 1306894 h 1333404"/>
                <a:gd name="connsiteX5" fmla="*/ 636961 w 1694796"/>
                <a:gd name="connsiteY5" fmla="*/ 717177 h 1333404"/>
                <a:gd name="connsiteX6" fmla="*/ 0 w 1694796"/>
                <a:gd name="connsiteY6" fmla="*/ 1333404 h 1333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94796" h="1333404">
                  <a:moveTo>
                    <a:pt x="0" y="1333404"/>
                  </a:moveTo>
                  <a:lnTo>
                    <a:pt x="708679" y="340659"/>
                  </a:lnTo>
                  <a:lnTo>
                    <a:pt x="863161" y="744198"/>
                  </a:lnTo>
                  <a:lnTo>
                    <a:pt x="1694796" y="0"/>
                  </a:lnTo>
                  <a:lnTo>
                    <a:pt x="832230" y="1306894"/>
                  </a:lnTo>
                  <a:lnTo>
                    <a:pt x="636961" y="717177"/>
                  </a:lnTo>
                  <a:lnTo>
                    <a:pt x="0" y="133340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3" name="Freeform 34">
              <a:extLst>
                <a:ext uri="{FF2B5EF4-FFF2-40B4-BE49-F238E27FC236}">
                  <a16:creationId xmlns:a16="http://schemas.microsoft.com/office/drawing/2014/main" id="{CCE8E7CB-6406-7437-00DE-F3F25FD3D0F7}"/>
                </a:ext>
              </a:extLst>
            </p:cNvPr>
            <p:cNvSpPr/>
            <p:nvPr/>
          </p:nvSpPr>
          <p:spPr>
            <a:xfrm rot="19728844" flipH="1">
              <a:off x="5360949" y="3304927"/>
              <a:ext cx="1145971" cy="901607"/>
            </a:xfrm>
            <a:custGeom>
              <a:avLst/>
              <a:gdLst>
                <a:gd name="connsiteX0" fmla="*/ 260 w 1578058"/>
                <a:gd name="connsiteY0" fmla="*/ 1009503 h 1399380"/>
                <a:gd name="connsiteX1" fmla="*/ 591931 w 1578058"/>
                <a:gd name="connsiteY1" fmla="*/ 346115 h 1399380"/>
                <a:gd name="connsiteX2" fmla="*/ 807084 w 1578058"/>
                <a:gd name="connsiteY2" fmla="*/ 883997 h 1399380"/>
                <a:gd name="connsiteX3" fmla="*/ 1578048 w 1578058"/>
                <a:gd name="connsiteY3" fmla="*/ 5456 h 1399380"/>
                <a:gd name="connsiteX4" fmla="*/ 789154 w 1578058"/>
                <a:gd name="connsiteY4" fmla="*/ 1386021 h 1399380"/>
                <a:gd name="connsiteX5" fmla="*/ 520213 w 1578058"/>
                <a:gd name="connsiteY5" fmla="*/ 722633 h 1399380"/>
                <a:gd name="connsiteX6" fmla="*/ 260 w 1578058"/>
                <a:gd name="connsiteY6" fmla="*/ 1009503 h 1399380"/>
                <a:gd name="connsiteX0" fmla="*/ 265 w 1573729"/>
                <a:gd name="connsiteY0" fmla="*/ 1070174 h 1399219"/>
                <a:gd name="connsiteX1" fmla="*/ 587602 w 1573729"/>
                <a:gd name="connsiteY1" fmla="*/ 346115 h 1399219"/>
                <a:gd name="connsiteX2" fmla="*/ 802755 w 1573729"/>
                <a:gd name="connsiteY2" fmla="*/ 883997 h 1399219"/>
                <a:gd name="connsiteX3" fmla="*/ 1573719 w 1573729"/>
                <a:gd name="connsiteY3" fmla="*/ 5456 h 1399219"/>
                <a:gd name="connsiteX4" fmla="*/ 784825 w 1573729"/>
                <a:gd name="connsiteY4" fmla="*/ 1386021 h 1399219"/>
                <a:gd name="connsiteX5" fmla="*/ 515884 w 1573729"/>
                <a:gd name="connsiteY5" fmla="*/ 722633 h 1399219"/>
                <a:gd name="connsiteX6" fmla="*/ 265 w 1573729"/>
                <a:gd name="connsiteY6" fmla="*/ 1070174 h 1399219"/>
                <a:gd name="connsiteX0" fmla="*/ 265 w 1573729"/>
                <a:gd name="connsiteY0" fmla="*/ 1070174 h 1399219"/>
                <a:gd name="connsiteX1" fmla="*/ 587602 w 1573729"/>
                <a:gd name="connsiteY1" fmla="*/ 346115 h 1399219"/>
                <a:gd name="connsiteX2" fmla="*/ 802755 w 1573729"/>
                <a:gd name="connsiteY2" fmla="*/ 883997 h 1399219"/>
                <a:gd name="connsiteX3" fmla="*/ 1573719 w 1573729"/>
                <a:gd name="connsiteY3" fmla="*/ 5456 h 1399219"/>
                <a:gd name="connsiteX4" fmla="*/ 784825 w 1573729"/>
                <a:gd name="connsiteY4" fmla="*/ 1386021 h 1399219"/>
                <a:gd name="connsiteX5" fmla="*/ 515884 w 1573729"/>
                <a:gd name="connsiteY5" fmla="*/ 722633 h 1399219"/>
                <a:gd name="connsiteX6" fmla="*/ 265 w 1573729"/>
                <a:gd name="connsiteY6" fmla="*/ 1070174 h 1399219"/>
                <a:gd name="connsiteX0" fmla="*/ 265 w 1573729"/>
                <a:gd name="connsiteY0" fmla="*/ 1070174 h 1399219"/>
                <a:gd name="connsiteX1" fmla="*/ 587602 w 1573729"/>
                <a:gd name="connsiteY1" fmla="*/ 346115 h 1399219"/>
                <a:gd name="connsiteX2" fmla="*/ 802755 w 1573729"/>
                <a:gd name="connsiteY2" fmla="*/ 883997 h 1399219"/>
                <a:gd name="connsiteX3" fmla="*/ 1573719 w 1573729"/>
                <a:gd name="connsiteY3" fmla="*/ 5456 h 1399219"/>
                <a:gd name="connsiteX4" fmla="*/ 784825 w 1573729"/>
                <a:gd name="connsiteY4" fmla="*/ 1386021 h 1399219"/>
                <a:gd name="connsiteX5" fmla="*/ 515884 w 1573729"/>
                <a:gd name="connsiteY5" fmla="*/ 722633 h 1399219"/>
                <a:gd name="connsiteX6" fmla="*/ 265 w 1573729"/>
                <a:gd name="connsiteY6" fmla="*/ 1070174 h 1399219"/>
                <a:gd name="connsiteX0" fmla="*/ 265 w 1573719"/>
                <a:gd name="connsiteY0" fmla="*/ 1064718 h 1393763"/>
                <a:gd name="connsiteX1" fmla="*/ 587602 w 1573719"/>
                <a:gd name="connsiteY1" fmla="*/ 340659 h 1393763"/>
                <a:gd name="connsiteX2" fmla="*/ 802755 w 1573719"/>
                <a:gd name="connsiteY2" fmla="*/ 878541 h 1393763"/>
                <a:gd name="connsiteX3" fmla="*/ 1573719 w 1573719"/>
                <a:gd name="connsiteY3" fmla="*/ 0 h 1393763"/>
                <a:gd name="connsiteX4" fmla="*/ 784825 w 1573719"/>
                <a:gd name="connsiteY4" fmla="*/ 1380565 h 1393763"/>
                <a:gd name="connsiteX5" fmla="*/ 515884 w 1573719"/>
                <a:gd name="connsiteY5" fmla="*/ 717177 h 1393763"/>
                <a:gd name="connsiteX6" fmla="*/ 265 w 1573719"/>
                <a:gd name="connsiteY6" fmla="*/ 1064718 h 1393763"/>
                <a:gd name="connsiteX0" fmla="*/ 265 w 1573719"/>
                <a:gd name="connsiteY0" fmla="*/ 1064718 h 1393763"/>
                <a:gd name="connsiteX1" fmla="*/ 587602 w 1573719"/>
                <a:gd name="connsiteY1" fmla="*/ 340659 h 1393763"/>
                <a:gd name="connsiteX2" fmla="*/ 802755 w 1573719"/>
                <a:gd name="connsiteY2" fmla="*/ 878541 h 1393763"/>
                <a:gd name="connsiteX3" fmla="*/ 1573719 w 1573719"/>
                <a:gd name="connsiteY3" fmla="*/ 0 h 1393763"/>
                <a:gd name="connsiteX4" fmla="*/ 784825 w 1573719"/>
                <a:gd name="connsiteY4" fmla="*/ 1380565 h 1393763"/>
                <a:gd name="connsiteX5" fmla="*/ 515884 w 1573719"/>
                <a:gd name="connsiteY5" fmla="*/ 717177 h 1393763"/>
                <a:gd name="connsiteX6" fmla="*/ 265 w 1573719"/>
                <a:gd name="connsiteY6" fmla="*/ 1064718 h 1393763"/>
                <a:gd name="connsiteX0" fmla="*/ 265 w 1573719"/>
                <a:gd name="connsiteY0" fmla="*/ 1064718 h 1380565"/>
                <a:gd name="connsiteX1" fmla="*/ 587602 w 1573719"/>
                <a:gd name="connsiteY1" fmla="*/ 340659 h 1380565"/>
                <a:gd name="connsiteX2" fmla="*/ 802755 w 1573719"/>
                <a:gd name="connsiteY2" fmla="*/ 878541 h 1380565"/>
                <a:gd name="connsiteX3" fmla="*/ 1573719 w 1573719"/>
                <a:gd name="connsiteY3" fmla="*/ 0 h 1380565"/>
                <a:gd name="connsiteX4" fmla="*/ 784825 w 1573719"/>
                <a:gd name="connsiteY4" fmla="*/ 1380565 h 1380565"/>
                <a:gd name="connsiteX5" fmla="*/ 515884 w 1573719"/>
                <a:gd name="connsiteY5" fmla="*/ 717177 h 1380565"/>
                <a:gd name="connsiteX6" fmla="*/ 265 w 1573719"/>
                <a:gd name="connsiteY6" fmla="*/ 1064718 h 1380565"/>
                <a:gd name="connsiteX0" fmla="*/ 0 w 1573454"/>
                <a:gd name="connsiteY0" fmla="*/ 1064718 h 1380565"/>
                <a:gd name="connsiteX1" fmla="*/ 587337 w 1573454"/>
                <a:gd name="connsiteY1" fmla="*/ 340659 h 1380565"/>
                <a:gd name="connsiteX2" fmla="*/ 802490 w 1573454"/>
                <a:gd name="connsiteY2" fmla="*/ 878541 h 1380565"/>
                <a:gd name="connsiteX3" fmla="*/ 1573454 w 1573454"/>
                <a:gd name="connsiteY3" fmla="*/ 0 h 1380565"/>
                <a:gd name="connsiteX4" fmla="*/ 784560 w 1573454"/>
                <a:gd name="connsiteY4" fmla="*/ 1380565 h 1380565"/>
                <a:gd name="connsiteX5" fmla="*/ 515619 w 1573454"/>
                <a:gd name="connsiteY5" fmla="*/ 717177 h 1380565"/>
                <a:gd name="connsiteX6" fmla="*/ 0 w 1573454"/>
                <a:gd name="connsiteY6" fmla="*/ 1064718 h 1380565"/>
                <a:gd name="connsiteX0" fmla="*/ 0 w 1574416"/>
                <a:gd name="connsiteY0" fmla="*/ 1071786 h 1383300"/>
                <a:gd name="connsiteX1" fmla="*/ 587337 w 1574416"/>
                <a:gd name="connsiteY1" fmla="*/ 347727 h 1383300"/>
                <a:gd name="connsiteX2" fmla="*/ 802490 w 1574416"/>
                <a:gd name="connsiteY2" fmla="*/ 885609 h 1383300"/>
                <a:gd name="connsiteX3" fmla="*/ 1573454 w 1574416"/>
                <a:gd name="connsiteY3" fmla="*/ 7068 h 1383300"/>
                <a:gd name="connsiteX4" fmla="*/ 641550 w 1574416"/>
                <a:gd name="connsiteY4" fmla="*/ 1383300 h 1383300"/>
                <a:gd name="connsiteX5" fmla="*/ 515619 w 1574416"/>
                <a:gd name="connsiteY5" fmla="*/ 724245 h 1383300"/>
                <a:gd name="connsiteX6" fmla="*/ 0 w 1574416"/>
                <a:gd name="connsiteY6" fmla="*/ 1071786 h 1383300"/>
                <a:gd name="connsiteX0" fmla="*/ 0 w 1574416"/>
                <a:gd name="connsiteY0" fmla="*/ 1071786 h 1383300"/>
                <a:gd name="connsiteX1" fmla="*/ 587337 w 1574416"/>
                <a:gd name="connsiteY1" fmla="*/ 347727 h 1383300"/>
                <a:gd name="connsiteX2" fmla="*/ 802490 w 1574416"/>
                <a:gd name="connsiteY2" fmla="*/ 885609 h 1383300"/>
                <a:gd name="connsiteX3" fmla="*/ 1573454 w 1574416"/>
                <a:gd name="connsiteY3" fmla="*/ 7068 h 1383300"/>
                <a:gd name="connsiteX4" fmla="*/ 641550 w 1574416"/>
                <a:gd name="connsiteY4" fmla="*/ 1383300 h 1383300"/>
                <a:gd name="connsiteX5" fmla="*/ 515619 w 1574416"/>
                <a:gd name="connsiteY5" fmla="*/ 724245 h 1383300"/>
                <a:gd name="connsiteX6" fmla="*/ 0 w 1574416"/>
                <a:gd name="connsiteY6" fmla="*/ 1071786 h 1383300"/>
                <a:gd name="connsiteX0" fmla="*/ 0 w 1574416"/>
                <a:gd name="connsiteY0" fmla="*/ 1071786 h 1383300"/>
                <a:gd name="connsiteX1" fmla="*/ 587337 w 1574416"/>
                <a:gd name="connsiteY1" fmla="*/ 347727 h 1383300"/>
                <a:gd name="connsiteX2" fmla="*/ 802490 w 1574416"/>
                <a:gd name="connsiteY2" fmla="*/ 885609 h 1383300"/>
                <a:gd name="connsiteX3" fmla="*/ 1573454 w 1574416"/>
                <a:gd name="connsiteY3" fmla="*/ 7068 h 1383300"/>
                <a:gd name="connsiteX4" fmla="*/ 641550 w 1574416"/>
                <a:gd name="connsiteY4" fmla="*/ 1383300 h 1383300"/>
                <a:gd name="connsiteX5" fmla="*/ 515619 w 1574416"/>
                <a:gd name="connsiteY5" fmla="*/ 724245 h 1383300"/>
                <a:gd name="connsiteX6" fmla="*/ 0 w 1574416"/>
                <a:gd name="connsiteY6" fmla="*/ 1071786 h 1383300"/>
                <a:gd name="connsiteX0" fmla="*/ 0 w 1573454"/>
                <a:gd name="connsiteY0" fmla="*/ 1064718 h 1376232"/>
                <a:gd name="connsiteX1" fmla="*/ 587337 w 1573454"/>
                <a:gd name="connsiteY1" fmla="*/ 340659 h 1376232"/>
                <a:gd name="connsiteX2" fmla="*/ 802490 w 1573454"/>
                <a:gd name="connsiteY2" fmla="*/ 878541 h 1376232"/>
                <a:gd name="connsiteX3" fmla="*/ 1573454 w 1573454"/>
                <a:gd name="connsiteY3" fmla="*/ 0 h 1376232"/>
                <a:gd name="connsiteX4" fmla="*/ 641550 w 1573454"/>
                <a:gd name="connsiteY4" fmla="*/ 1376232 h 1376232"/>
                <a:gd name="connsiteX5" fmla="*/ 515619 w 1573454"/>
                <a:gd name="connsiteY5" fmla="*/ 717177 h 1376232"/>
                <a:gd name="connsiteX6" fmla="*/ 0 w 1573454"/>
                <a:gd name="connsiteY6" fmla="*/ 1064718 h 1376232"/>
                <a:gd name="connsiteX0" fmla="*/ 0 w 1694796"/>
                <a:gd name="connsiteY0" fmla="*/ 1333404 h 1376232"/>
                <a:gd name="connsiteX1" fmla="*/ 708679 w 1694796"/>
                <a:gd name="connsiteY1" fmla="*/ 340659 h 1376232"/>
                <a:gd name="connsiteX2" fmla="*/ 923832 w 1694796"/>
                <a:gd name="connsiteY2" fmla="*/ 878541 h 1376232"/>
                <a:gd name="connsiteX3" fmla="*/ 1694796 w 1694796"/>
                <a:gd name="connsiteY3" fmla="*/ 0 h 1376232"/>
                <a:gd name="connsiteX4" fmla="*/ 762892 w 1694796"/>
                <a:gd name="connsiteY4" fmla="*/ 1376232 h 1376232"/>
                <a:gd name="connsiteX5" fmla="*/ 636961 w 1694796"/>
                <a:gd name="connsiteY5" fmla="*/ 717177 h 1376232"/>
                <a:gd name="connsiteX6" fmla="*/ 0 w 1694796"/>
                <a:gd name="connsiteY6" fmla="*/ 1333404 h 1376232"/>
                <a:gd name="connsiteX0" fmla="*/ 0 w 1694796"/>
                <a:gd name="connsiteY0" fmla="*/ 1333404 h 1376232"/>
                <a:gd name="connsiteX1" fmla="*/ 708679 w 1694796"/>
                <a:gd name="connsiteY1" fmla="*/ 340659 h 1376232"/>
                <a:gd name="connsiteX2" fmla="*/ 923832 w 1694796"/>
                <a:gd name="connsiteY2" fmla="*/ 878541 h 1376232"/>
                <a:gd name="connsiteX3" fmla="*/ 1694796 w 1694796"/>
                <a:gd name="connsiteY3" fmla="*/ 0 h 1376232"/>
                <a:gd name="connsiteX4" fmla="*/ 762892 w 1694796"/>
                <a:gd name="connsiteY4" fmla="*/ 1376232 h 1376232"/>
                <a:gd name="connsiteX5" fmla="*/ 636961 w 1694796"/>
                <a:gd name="connsiteY5" fmla="*/ 717177 h 1376232"/>
                <a:gd name="connsiteX6" fmla="*/ 0 w 1694796"/>
                <a:gd name="connsiteY6" fmla="*/ 1333404 h 1376232"/>
                <a:gd name="connsiteX0" fmla="*/ 0 w 1694796"/>
                <a:gd name="connsiteY0" fmla="*/ 1333404 h 1376232"/>
                <a:gd name="connsiteX1" fmla="*/ 708679 w 1694796"/>
                <a:gd name="connsiteY1" fmla="*/ 340659 h 1376232"/>
                <a:gd name="connsiteX2" fmla="*/ 923832 w 1694796"/>
                <a:gd name="connsiteY2" fmla="*/ 878541 h 1376232"/>
                <a:gd name="connsiteX3" fmla="*/ 1694796 w 1694796"/>
                <a:gd name="connsiteY3" fmla="*/ 0 h 1376232"/>
                <a:gd name="connsiteX4" fmla="*/ 762892 w 1694796"/>
                <a:gd name="connsiteY4" fmla="*/ 1376232 h 1376232"/>
                <a:gd name="connsiteX5" fmla="*/ 636961 w 1694796"/>
                <a:gd name="connsiteY5" fmla="*/ 717177 h 1376232"/>
                <a:gd name="connsiteX6" fmla="*/ 0 w 1694796"/>
                <a:gd name="connsiteY6" fmla="*/ 1333404 h 1376232"/>
                <a:gd name="connsiteX0" fmla="*/ 0 w 1694796"/>
                <a:gd name="connsiteY0" fmla="*/ 1333404 h 1376232"/>
                <a:gd name="connsiteX1" fmla="*/ 708679 w 1694796"/>
                <a:gd name="connsiteY1" fmla="*/ 340659 h 1376232"/>
                <a:gd name="connsiteX2" fmla="*/ 923832 w 1694796"/>
                <a:gd name="connsiteY2" fmla="*/ 878541 h 1376232"/>
                <a:gd name="connsiteX3" fmla="*/ 1694796 w 1694796"/>
                <a:gd name="connsiteY3" fmla="*/ 0 h 1376232"/>
                <a:gd name="connsiteX4" fmla="*/ 762892 w 1694796"/>
                <a:gd name="connsiteY4" fmla="*/ 1376232 h 1376232"/>
                <a:gd name="connsiteX5" fmla="*/ 636961 w 1694796"/>
                <a:gd name="connsiteY5" fmla="*/ 717177 h 1376232"/>
                <a:gd name="connsiteX6" fmla="*/ 0 w 1694796"/>
                <a:gd name="connsiteY6" fmla="*/ 1333404 h 1376232"/>
                <a:gd name="connsiteX0" fmla="*/ 0 w 1694796"/>
                <a:gd name="connsiteY0" fmla="*/ 1333404 h 1376232"/>
                <a:gd name="connsiteX1" fmla="*/ 708679 w 1694796"/>
                <a:gd name="connsiteY1" fmla="*/ 340659 h 1376232"/>
                <a:gd name="connsiteX2" fmla="*/ 923832 w 1694796"/>
                <a:gd name="connsiteY2" fmla="*/ 878541 h 1376232"/>
                <a:gd name="connsiteX3" fmla="*/ 1694796 w 1694796"/>
                <a:gd name="connsiteY3" fmla="*/ 0 h 1376232"/>
                <a:gd name="connsiteX4" fmla="*/ 762892 w 1694796"/>
                <a:gd name="connsiteY4" fmla="*/ 1376232 h 1376232"/>
                <a:gd name="connsiteX5" fmla="*/ 636961 w 1694796"/>
                <a:gd name="connsiteY5" fmla="*/ 717177 h 1376232"/>
                <a:gd name="connsiteX6" fmla="*/ 0 w 1694796"/>
                <a:gd name="connsiteY6" fmla="*/ 1333404 h 1376232"/>
                <a:gd name="connsiteX0" fmla="*/ 0 w 1695154"/>
                <a:gd name="connsiteY0" fmla="*/ 1345658 h 1388486"/>
                <a:gd name="connsiteX1" fmla="*/ 708679 w 1695154"/>
                <a:gd name="connsiteY1" fmla="*/ 352913 h 1388486"/>
                <a:gd name="connsiteX2" fmla="*/ 863161 w 1695154"/>
                <a:gd name="connsiteY2" fmla="*/ 756452 h 1388486"/>
                <a:gd name="connsiteX3" fmla="*/ 1694796 w 1695154"/>
                <a:gd name="connsiteY3" fmla="*/ 12254 h 1388486"/>
                <a:gd name="connsiteX4" fmla="*/ 762892 w 1695154"/>
                <a:gd name="connsiteY4" fmla="*/ 1388486 h 1388486"/>
                <a:gd name="connsiteX5" fmla="*/ 636961 w 1695154"/>
                <a:gd name="connsiteY5" fmla="*/ 729431 h 1388486"/>
                <a:gd name="connsiteX6" fmla="*/ 0 w 1695154"/>
                <a:gd name="connsiteY6" fmla="*/ 1345658 h 1388486"/>
                <a:gd name="connsiteX0" fmla="*/ 0 w 1695154"/>
                <a:gd name="connsiteY0" fmla="*/ 1345658 h 1388486"/>
                <a:gd name="connsiteX1" fmla="*/ 708679 w 1695154"/>
                <a:gd name="connsiteY1" fmla="*/ 352913 h 1388486"/>
                <a:gd name="connsiteX2" fmla="*/ 863161 w 1695154"/>
                <a:gd name="connsiteY2" fmla="*/ 756452 h 1388486"/>
                <a:gd name="connsiteX3" fmla="*/ 1694796 w 1695154"/>
                <a:gd name="connsiteY3" fmla="*/ 12254 h 1388486"/>
                <a:gd name="connsiteX4" fmla="*/ 762892 w 1695154"/>
                <a:gd name="connsiteY4" fmla="*/ 1388486 h 1388486"/>
                <a:gd name="connsiteX5" fmla="*/ 636961 w 1695154"/>
                <a:gd name="connsiteY5" fmla="*/ 729431 h 1388486"/>
                <a:gd name="connsiteX6" fmla="*/ 0 w 1695154"/>
                <a:gd name="connsiteY6" fmla="*/ 1345658 h 1388486"/>
                <a:gd name="connsiteX0" fmla="*/ 0 w 1695154"/>
                <a:gd name="connsiteY0" fmla="*/ 1345658 h 1388486"/>
                <a:gd name="connsiteX1" fmla="*/ 708679 w 1695154"/>
                <a:gd name="connsiteY1" fmla="*/ 352913 h 1388486"/>
                <a:gd name="connsiteX2" fmla="*/ 863161 w 1695154"/>
                <a:gd name="connsiteY2" fmla="*/ 756452 h 1388486"/>
                <a:gd name="connsiteX3" fmla="*/ 1694796 w 1695154"/>
                <a:gd name="connsiteY3" fmla="*/ 12254 h 1388486"/>
                <a:gd name="connsiteX4" fmla="*/ 762892 w 1695154"/>
                <a:gd name="connsiteY4" fmla="*/ 1388486 h 1388486"/>
                <a:gd name="connsiteX5" fmla="*/ 636961 w 1695154"/>
                <a:gd name="connsiteY5" fmla="*/ 729431 h 1388486"/>
                <a:gd name="connsiteX6" fmla="*/ 0 w 1695154"/>
                <a:gd name="connsiteY6" fmla="*/ 1345658 h 1388486"/>
                <a:gd name="connsiteX0" fmla="*/ 0 w 1694831"/>
                <a:gd name="connsiteY0" fmla="*/ 1343412 h 1343412"/>
                <a:gd name="connsiteX1" fmla="*/ 708679 w 1694831"/>
                <a:gd name="connsiteY1" fmla="*/ 350667 h 1343412"/>
                <a:gd name="connsiteX2" fmla="*/ 863161 w 1694831"/>
                <a:gd name="connsiteY2" fmla="*/ 754206 h 1343412"/>
                <a:gd name="connsiteX3" fmla="*/ 1694796 w 1694831"/>
                <a:gd name="connsiteY3" fmla="*/ 10008 h 1343412"/>
                <a:gd name="connsiteX4" fmla="*/ 832230 w 1694831"/>
                <a:gd name="connsiteY4" fmla="*/ 1316902 h 1343412"/>
                <a:gd name="connsiteX5" fmla="*/ 636961 w 1694831"/>
                <a:gd name="connsiteY5" fmla="*/ 727185 h 1343412"/>
                <a:gd name="connsiteX6" fmla="*/ 0 w 1694831"/>
                <a:gd name="connsiteY6" fmla="*/ 1343412 h 1343412"/>
                <a:gd name="connsiteX0" fmla="*/ 0 w 1694831"/>
                <a:gd name="connsiteY0" fmla="*/ 1343412 h 1343412"/>
                <a:gd name="connsiteX1" fmla="*/ 708679 w 1694831"/>
                <a:gd name="connsiteY1" fmla="*/ 350667 h 1343412"/>
                <a:gd name="connsiteX2" fmla="*/ 863161 w 1694831"/>
                <a:gd name="connsiteY2" fmla="*/ 754206 h 1343412"/>
                <a:gd name="connsiteX3" fmla="*/ 1694796 w 1694831"/>
                <a:gd name="connsiteY3" fmla="*/ 10008 h 1343412"/>
                <a:gd name="connsiteX4" fmla="*/ 832230 w 1694831"/>
                <a:gd name="connsiteY4" fmla="*/ 1316902 h 1343412"/>
                <a:gd name="connsiteX5" fmla="*/ 636961 w 1694831"/>
                <a:gd name="connsiteY5" fmla="*/ 727185 h 1343412"/>
                <a:gd name="connsiteX6" fmla="*/ 0 w 1694831"/>
                <a:gd name="connsiteY6" fmla="*/ 1343412 h 1343412"/>
                <a:gd name="connsiteX0" fmla="*/ 0 w 1694796"/>
                <a:gd name="connsiteY0" fmla="*/ 1333404 h 1333404"/>
                <a:gd name="connsiteX1" fmla="*/ 708679 w 1694796"/>
                <a:gd name="connsiteY1" fmla="*/ 340659 h 1333404"/>
                <a:gd name="connsiteX2" fmla="*/ 863161 w 1694796"/>
                <a:gd name="connsiteY2" fmla="*/ 744198 h 1333404"/>
                <a:gd name="connsiteX3" fmla="*/ 1694796 w 1694796"/>
                <a:gd name="connsiteY3" fmla="*/ 0 h 1333404"/>
                <a:gd name="connsiteX4" fmla="*/ 832230 w 1694796"/>
                <a:gd name="connsiteY4" fmla="*/ 1306894 h 1333404"/>
                <a:gd name="connsiteX5" fmla="*/ 636961 w 1694796"/>
                <a:gd name="connsiteY5" fmla="*/ 717177 h 1333404"/>
                <a:gd name="connsiteX6" fmla="*/ 0 w 1694796"/>
                <a:gd name="connsiteY6" fmla="*/ 1333404 h 1333404"/>
                <a:gd name="connsiteX0" fmla="*/ 0 w 1694796"/>
                <a:gd name="connsiteY0" fmla="*/ 1333404 h 1333404"/>
                <a:gd name="connsiteX1" fmla="*/ 708679 w 1694796"/>
                <a:gd name="connsiteY1" fmla="*/ 340659 h 1333404"/>
                <a:gd name="connsiteX2" fmla="*/ 863161 w 1694796"/>
                <a:gd name="connsiteY2" fmla="*/ 744198 h 1333404"/>
                <a:gd name="connsiteX3" fmla="*/ 1694796 w 1694796"/>
                <a:gd name="connsiteY3" fmla="*/ 0 h 1333404"/>
                <a:gd name="connsiteX4" fmla="*/ 832230 w 1694796"/>
                <a:gd name="connsiteY4" fmla="*/ 1306894 h 1333404"/>
                <a:gd name="connsiteX5" fmla="*/ 636961 w 1694796"/>
                <a:gd name="connsiteY5" fmla="*/ 717177 h 1333404"/>
                <a:gd name="connsiteX6" fmla="*/ 0 w 1694796"/>
                <a:gd name="connsiteY6" fmla="*/ 1333404 h 1333404"/>
                <a:gd name="connsiteX0" fmla="*/ 0 w 1694796"/>
                <a:gd name="connsiteY0" fmla="*/ 1333404 h 1333404"/>
                <a:gd name="connsiteX1" fmla="*/ 708679 w 1694796"/>
                <a:gd name="connsiteY1" fmla="*/ 340659 h 1333404"/>
                <a:gd name="connsiteX2" fmla="*/ 863161 w 1694796"/>
                <a:gd name="connsiteY2" fmla="*/ 744198 h 1333404"/>
                <a:gd name="connsiteX3" fmla="*/ 1694796 w 1694796"/>
                <a:gd name="connsiteY3" fmla="*/ 0 h 1333404"/>
                <a:gd name="connsiteX4" fmla="*/ 832230 w 1694796"/>
                <a:gd name="connsiteY4" fmla="*/ 1306894 h 1333404"/>
                <a:gd name="connsiteX5" fmla="*/ 636961 w 1694796"/>
                <a:gd name="connsiteY5" fmla="*/ 717177 h 1333404"/>
                <a:gd name="connsiteX6" fmla="*/ 0 w 1694796"/>
                <a:gd name="connsiteY6" fmla="*/ 1333404 h 1333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94796" h="1333404">
                  <a:moveTo>
                    <a:pt x="0" y="1333404"/>
                  </a:moveTo>
                  <a:lnTo>
                    <a:pt x="708679" y="340659"/>
                  </a:lnTo>
                  <a:lnTo>
                    <a:pt x="863161" y="744198"/>
                  </a:lnTo>
                  <a:lnTo>
                    <a:pt x="1694796" y="0"/>
                  </a:lnTo>
                  <a:lnTo>
                    <a:pt x="832230" y="1306894"/>
                  </a:lnTo>
                  <a:lnTo>
                    <a:pt x="636961" y="717177"/>
                  </a:lnTo>
                  <a:lnTo>
                    <a:pt x="0" y="133340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4" name="Freeform 35">
              <a:extLst>
                <a:ext uri="{FF2B5EF4-FFF2-40B4-BE49-F238E27FC236}">
                  <a16:creationId xmlns:a16="http://schemas.microsoft.com/office/drawing/2014/main" id="{FABDA682-EFBA-F818-2874-74B8A9BA5129}"/>
                </a:ext>
              </a:extLst>
            </p:cNvPr>
            <p:cNvSpPr/>
            <p:nvPr/>
          </p:nvSpPr>
          <p:spPr>
            <a:xfrm rot="832299">
              <a:off x="5787300" y="2175120"/>
              <a:ext cx="1435136" cy="799659"/>
            </a:xfrm>
            <a:custGeom>
              <a:avLst/>
              <a:gdLst>
                <a:gd name="connsiteX0" fmla="*/ 260 w 1578058"/>
                <a:gd name="connsiteY0" fmla="*/ 1009503 h 1399380"/>
                <a:gd name="connsiteX1" fmla="*/ 591931 w 1578058"/>
                <a:gd name="connsiteY1" fmla="*/ 346115 h 1399380"/>
                <a:gd name="connsiteX2" fmla="*/ 807084 w 1578058"/>
                <a:gd name="connsiteY2" fmla="*/ 883997 h 1399380"/>
                <a:gd name="connsiteX3" fmla="*/ 1578048 w 1578058"/>
                <a:gd name="connsiteY3" fmla="*/ 5456 h 1399380"/>
                <a:gd name="connsiteX4" fmla="*/ 789154 w 1578058"/>
                <a:gd name="connsiteY4" fmla="*/ 1386021 h 1399380"/>
                <a:gd name="connsiteX5" fmla="*/ 520213 w 1578058"/>
                <a:gd name="connsiteY5" fmla="*/ 722633 h 1399380"/>
                <a:gd name="connsiteX6" fmla="*/ 260 w 1578058"/>
                <a:gd name="connsiteY6" fmla="*/ 1009503 h 1399380"/>
                <a:gd name="connsiteX0" fmla="*/ 265 w 1573729"/>
                <a:gd name="connsiteY0" fmla="*/ 1070174 h 1399219"/>
                <a:gd name="connsiteX1" fmla="*/ 587602 w 1573729"/>
                <a:gd name="connsiteY1" fmla="*/ 346115 h 1399219"/>
                <a:gd name="connsiteX2" fmla="*/ 802755 w 1573729"/>
                <a:gd name="connsiteY2" fmla="*/ 883997 h 1399219"/>
                <a:gd name="connsiteX3" fmla="*/ 1573719 w 1573729"/>
                <a:gd name="connsiteY3" fmla="*/ 5456 h 1399219"/>
                <a:gd name="connsiteX4" fmla="*/ 784825 w 1573729"/>
                <a:gd name="connsiteY4" fmla="*/ 1386021 h 1399219"/>
                <a:gd name="connsiteX5" fmla="*/ 515884 w 1573729"/>
                <a:gd name="connsiteY5" fmla="*/ 722633 h 1399219"/>
                <a:gd name="connsiteX6" fmla="*/ 265 w 1573729"/>
                <a:gd name="connsiteY6" fmla="*/ 1070174 h 1399219"/>
                <a:gd name="connsiteX0" fmla="*/ 265 w 1573729"/>
                <a:gd name="connsiteY0" fmla="*/ 1070174 h 1399219"/>
                <a:gd name="connsiteX1" fmla="*/ 587602 w 1573729"/>
                <a:gd name="connsiteY1" fmla="*/ 346115 h 1399219"/>
                <a:gd name="connsiteX2" fmla="*/ 802755 w 1573729"/>
                <a:gd name="connsiteY2" fmla="*/ 883997 h 1399219"/>
                <a:gd name="connsiteX3" fmla="*/ 1573719 w 1573729"/>
                <a:gd name="connsiteY3" fmla="*/ 5456 h 1399219"/>
                <a:gd name="connsiteX4" fmla="*/ 784825 w 1573729"/>
                <a:gd name="connsiteY4" fmla="*/ 1386021 h 1399219"/>
                <a:gd name="connsiteX5" fmla="*/ 515884 w 1573729"/>
                <a:gd name="connsiteY5" fmla="*/ 722633 h 1399219"/>
                <a:gd name="connsiteX6" fmla="*/ 265 w 1573729"/>
                <a:gd name="connsiteY6" fmla="*/ 1070174 h 1399219"/>
                <a:gd name="connsiteX0" fmla="*/ 265 w 1573729"/>
                <a:gd name="connsiteY0" fmla="*/ 1070174 h 1399219"/>
                <a:gd name="connsiteX1" fmla="*/ 587602 w 1573729"/>
                <a:gd name="connsiteY1" fmla="*/ 346115 h 1399219"/>
                <a:gd name="connsiteX2" fmla="*/ 802755 w 1573729"/>
                <a:gd name="connsiteY2" fmla="*/ 883997 h 1399219"/>
                <a:gd name="connsiteX3" fmla="*/ 1573719 w 1573729"/>
                <a:gd name="connsiteY3" fmla="*/ 5456 h 1399219"/>
                <a:gd name="connsiteX4" fmla="*/ 784825 w 1573729"/>
                <a:gd name="connsiteY4" fmla="*/ 1386021 h 1399219"/>
                <a:gd name="connsiteX5" fmla="*/ 515884 w 1573729"/>
                <a:gd name="connsiteY5" fmla="*/ 722633 h 1399219"/>
                <a:gd name="connsiteX6" fmla="*/ 265 w 1573729"/>
                <a:gd name="connsiteY6" fmla="*/ 1070174 h 1399219"/>
                <a:gd name="connsiteX0" fmla="*/ 265 w 1573719"/>
                <a:gd name="connsiteY0" fmla="*/ 1064718 h 1393763"/>
                <a:gd name="connsiteX1" fmla="*/ 587602 w 1573719"/>
                <a:gd name="connsiteY1" fmla="*/ 340659 h 1393763"/>
                <a:gd name="connsiteX2" fmla="*/ 802755 w 1573719"/>
                <a:gd name="connsiteY2" fmla="*/ 878541 h 1393763"/>
                <a:gd name="connsiteX3" fmla="*/ 1573719 w 1573719"/>
                <a:gd name="connsiteY3" fmla="*/ 0 h 1393763"/>
                <a:gd name="connsiteX4" fmla="*/ 784825 w 1573719"/>
                <a:gd name="connsiteY4" fmla="*/ 1380565 h 1393763"/>
                <a:gd name="connsiteX5" fmla="*/ 515884 w 1573719"/>
                <a:gd name="connsiteY5" fmla="*/ 717177 h 1393763"/>
                <a:gd name="connsiteX6" fmla="*/ 265 w 1573719"/>
                <a:gd name="connsiteY6" fmla="*/ 1064718 h 1393763"/>
                <a:gd name="connsiteX0" fmla="*/ 265 w 1573719"/>
                <a:gd name="connsiteY0" fmla="*/ 1064718 h 1393763"/>
                <a:gd name="connsiteX1" fmla="*/ 587602 w 1573719"/>
                <a:gd name="connsiteY1" fmla="*/ 340659 h 1393763"/>
                <a:gd name="connsiteX2" fmla="*/ 802755 w 1573719"/>
                <a:gd name="connsiteY2" fmla="*/ 878541 h 1393763"/>
                <a:gd name="connsiteX3" fmla="*/ 1573719 w 1573719"/>
                <a:gd name="connsiteY3" fmla="*/ 0 h 1393763"/>
                <a:gd name="connsiteX4" fmla="*/ 784825 w 1573719"/>
                <a:gd name="connsiteY4" fmla="*/ 1380565 h 1393763"/>
                <a:gd name="connsiteX5" fmla="*/ 515884 w 1573719"/>
                <a:gd name="connsiteY5" fmla="*/ 717177 h 1393763"/>
                <a:gd name="connsiteX6" fmla="*/ 265 w 1573719"/>
                <a:gd name="connsiteY6" fmla="*/ 1064718 h 1393763"/>
                <a:gd name="connsiteX0" fmla="*/ 265 w 1573719"/>
                <a:gd name="connsiteY0" fmla="*/ 1064718 h 1380565"/>
                <a:gd name="connsiteX1" fmla="*/ 587602 w 1573719"/>
                <a:gd name="connsiteY1" fmla="*/ 340659 h 1380565"/>
                <a:gd name="connsiteX2" fmla="*/ 802755 w 1573719"/>
                <a:gd name="connsiteY2" fmla="*/ 878541 h 1380565"/>
                <a:gd name="connsiteX3" fmla="*/ 1573719 w 1573719"/>
                <a:gd name="connsiteY3" fmla="*/ 0 h 1380565"/>
                <a:gd name="connsiteX4" fmla="*/ 784825 w 1573719"/>
                <a:gd name="connsiteY4" fmla="*/ 1380565 h 1380565"/>
                <a:gd name="connsiteX5" fmla="*/ 515884 w 1573719"/>
                <a:gd name="connsiteY5" fmla="*/ 717177 h 1380565"/>
                <a:gd name="connsiteX6" fmla="*/ 265 w 1573719"/>
                <a:gd name="connsiteY6" fmla="*/ 1064718 h 1380565"/>
                <a:gd name="connsiteX0" fmla="*/ 0 w 1573454"/>
                <a:gd name="connsiteY0" fmla="*/ 1064718 h 1380565"/>
                <a:gd name="connsiteX1" fmla="*/ 587337 w 1573454"/>
                <a:gd name="connsiteY1" fmla="*/ 340659 h 1380565"/>
                <a:gd name="connsiteX2" fmla="*/ 802490 w 1573454"/>
                <a:gd name="connsiteY2" fmla="*/ 878541 h 1380565"/>
                <a:gd name="connsiteX3" fmla="*/ 1573454 w 1573454"/>
                <a:gd name="connsiteY3" fmla="*/ 0 h 1380565"/>
                <a:gd name="connsiteX4" fmla="*/ 784560 w 1573454"/>
                <a:gd name="connsiteY4" fmla="*/ 1380565 h 1380565"/>
                <a:gd name="connsiteX5" fmla="*/ 515619 w 1573454"/>
                <a:gd name="connsiteY5" fmla="*/ 717177 h 1380565"/>
                <a:gd name="connsiteX6" fmla="*/ 0 w 1573454"/>
                <a:gd name="connsiteY6" fmla="*/ 1064718 h 1380565"/>
                <a:gd name="connsiteX0" fmla="*/ 0 w 1574416"/>
                <a:gd name="connsiteY0" fmla="*/ 1071786 h 1383300"/>
                <a:gd name="connsiteX1" fmla="*/ 587337 w 1574416"/>
                <a:gd name="connsiteY1" fmla="*/ 347727 h 1383300"/>
                <a:gd name="connsiteX2" fmla="*/ 802490 w 1574416"/>
                <a:gd name="connsiteY2" fmla="*/ 885609 h 1383300"/>
                <a:gd name="connsiteX3" fmla="*/ 1573454 w 1574416"/>
                <a:gd name="connsiteY3" fmla="*/ 7068 h 1383300"/>
                <a:gd name="connsiteX4" fmla="*/ 641550 w 1574416"/>
                <a:gd name="connsiteY4" fmla="*/ 1383300 h 1383300"/>
                <a:gd name="connsiteX5" fmla="*/ 515619 w 1574416"/>
                <a:gd name="connsiteY5" fmla="*/ 724245 h 1383300"/>
                <a:gd name="connsiteX6" fmla="*/ 0 w 1574416"/>
                <a:gd name="connsiteY6" fmla="*/ 1071786 h 1383300"/>
                <a:gd name="connsiteX0" fmla="*/ 0 w 1574416"/>
                <a:gd name="connsiteY0" fmla="*/ 1071786 h 1383300"/>
                <a:gd name="connsiteX1" fmla="*/ 587337 w 1574416"/>
                <a:gd name="connsiteY1" fmla="*/ 347727 h 1383300"/>
                <a:gd name="connsiteX2" fmla="*/ 802490 w 1574416"/>
                <a:gd name="connsiteY2" fmla="*/ 885609 h 1383300"/>
                <a:gd name="connsiteX3" fmla="*/ 1573454 w 1574416"/>
                <a:gd name="connsiteY3" fmla="*/ 7068 h 1383300"/>
                <a:gd name="connsiteX4" fmla="*/ 641550 w 1574416"/>
                <a:gd name="connsiteY4" fmla="*/ 1383300 h 1383300"/>
                <a:gd name="connsiteX5" fmla="*/ 515619 w 1574416"/>
                <a:gd name="connsiteY5" fmla="*/ 724245 h 1383300"/>
                <a:gd name="connsiteX6" fmla="*/ 0 w 1574416"/>
                <a:gd name="connsiteY6" fmla="*/ 1071786 h 1383300"/>
                <a:gd name="connsiteX0" fmla="*/ 0 w 1574416"/>
                <a:gd name="connsiteY0" fmla="*/ 1071786 h 1383300"/>
                <a:gd name="connsiteX1" fmla="*/ 587337 w 1574416"/>
                <a:gd name="connsiteY1" fmla="*/ 347727 h 1383300"/>
                <a:gd name="connsiteX2" fmla="*/ 802490 w 1574416"/>
                <a:gd name="connsiteY2" fmla="*/ 885609 h 1383300"/>
                <a:gd name="connsiteX3" fmla="*/ 1573454 w 1574416"/>
                <a:gd name="connsiteY3" fmla="*/ 7068 h 1383300"/>
                <a:gd name="connsiteX4" fmla="*/ 641550 w 1574416"/>
                <a:gd name="connsiteY4" fmla="*/ 1383300 h 1383300"/>
                <a:gd name="connsiteX5" fmla="*/ 515619 w 1574416"/>
                <a:gd name="connsiteY5" fmla="*/ 724245 h 1383300"/>
                <a:gd name="connsiteX6" fmla="*/ 0 w 1574416"/>
                <a:gd name="connsiteY6" fmla="*/ 1071786 h 1383300"/>
                <a:gd name="connsiteX0" fmla="*/ 0 w 1573454"/>
                <a:gd name="connsiteY0" fmla="*/ 1064718 h 1376232"/>
                <a:gd name="connsiteX1" fmla="*/ 587337 w 1573454"/>
                <a:gd name="connsiteY1" fmla="*/ 340659 h 1376232"/>
                <a:gd name="connsiteX2" fmla="*/ 802490 w 1573454"/>
                <a:gd name="connsiteY2" fmla="*/ 878541 h 1376232"/>
                <a:gd name="connsiteX3" fmla="*/ 1573454 w 1573454"/>
                <a:gd name="connsiteY3" fmla="*/ 0 h 1376232"/>
                <a:gd name="connsiteX4" fmla="*/ 641550 w 1573454"/>
                <a:gd name="connsiteY4" fmla="*/ 1376232 h 1376232"/>
                <a:gd name="connsiteX5" fmla="*/ 515619 w 1573454"/>
                <a:gd name="connsiteY5" fmla="*/ 717177 h 1376232"/>
                <a:gd name="connsiteX6" fmla="*/ 0 w 1573454"/>
                <a:gd name="connsiteY6" fmla="*/ 1064718 h 1376232"/>
                <a:gd name="connsiteX0" fmla="*/ 0 w 1694796"/>
                <a:gd name="connsiteY0" fmla="*/ 1333404 h 1376232"/>
                <a:gd name="connsiteX1" fmla="*/ 708679 w 1694796"/>
                <a:gd name="connsiteY1" fmla="*/ 340659 h 1376232"/>
                <a:gd name="connsiteX2" fmla="*/ 923832 w 1694796"/>
                <a:gd name="connsiteY2" fmla="*/ 878541 h 1376232"/>
                <a:gd name="connsiteX3" fmla="*/ 1694796 w 1694796"/>
                <a:gd name="connsiteY3" fmla="*/ 0 h 1376232"/>
                <a:gd name="connsiteX4" fmla="*/ 762892 w 1694796"/>
                <a:gd name="connsiteY4" fmla="*/ 1376232 h 1376232"/>
                <a:gd name="connsiteX5" fmla="*/ 636961 w 1694796"/>
                <a:gd name="connsiteY5" fmla="*/ 717177 h 1376232"/>
                <a:gd name="connsiteX6" fmla="*/ 0 w 1694796"/>
                <a:gd name="connsiteY6" fmla="*/ 1333404 h 1376232"/>
                <a:gd name="connsiteX0" fmla="*/ 0 w 1694796"/>
                <a:gd name="connsiteY0" fmla="*/ 1333404 h 1376232"/>
                <a:gd name="connsiteX1" fmla="*/ 708679 w 1694796"/>
                <a:gd name="connsiteY1" fmla="*/ 340659 h 1376232"/>
                <a:gd name="connsiteX2" fmla="*/ 923832 w 1694796"/>
                <a:gd name="connsiteY2" fmla="*/ 878541 h 1376232"/>
                <a:gd name="connsiteX3" fmla="*/ 1694796 w 1694796"/>
                <a:gd name="connsiteY3" fmla="*/ 0 h 1376232"/>
                <a:gd name="connsiteX4" fmla="*/ 762892 w 1694796"/>
                <a:gd name="connsiteY4" fmla="*/ 1376232 h 1376232"/>
                <a:gd name="connsiteX5" fmla="*/ 636961 w 1694796"/>
                <a:gd name="connsiteY5" fmla="*/ 717177 h 1376232"/>
                <a:gd name="connsiteX6" fmla="*/ 0 w 1694796"/>
                <a:gd name="connsiteY6" fmla="*/ 1333404 h 1376232"/>
                <a:gd name="connsiteX0" fmla="*/ 0 w 1694796"/>
                <a:gd name="connsiteY0" fmla="*/ 1333404 h 1376232"/>
                <a:gd name="connsiteX1" fmla="*/ 708679 w 1694796"/>
                <a:gd name="connsiteY1" fmla="*/ 340659 h 1376232"/>
                <a:gd name="connsiteX2" fmla="*/ 923832 w 1694796"/>
                <a:gd name="connsiteY2" fmla="*/ 878541 h 1376232"/>
                <a:gd name="connsiteX3" fmla="*/ 1694796 w 1694796"/>
                <a:gd name="connsiteY3" fmla="*/ 0 h 1376232"/>
                <a:gd name="connsiteX4" fmla="*/ 762892 w 1694796"/>
                <a:gd name="connsiteY4" fmla="*/ 1376232 h 1376232"/>
                <a:gd name="connsiteX5" fmla="*/ 636961 w 1694796"/>
                <a:gd name="connsiteY5" fmla="*/ 717177 h 1376232"/>
                <a:gd name="connsiteX6" fmla="*/ 0 w 1694796"/>
                <a:gd name="connsiteY6" fmla="*/ 1333404 h 1376232"/>
                <a:gd name="connsiteX0" fmla="*/ 0 w 1694796"/>
                <a:gd name="connsiteY0" fmla="*/ 1333404 h 1376232"/>
                <a:gd name="connsiteX1" fmla="*/ 708679 w 1694796"/>
                <a:gd name="connsiteY1" fmla="*/ 340659 h 1376232"/>
                <a:gd name="connsiteX2" fmla="*/ 923832 w 1694796"/>
                <a:gd name="connsiteY2" fmla="*/ 878541 h 1376232"/>
                <a:gd name="connsiteX3" fmla="*/ 1694796 w 1694796"/>
                <a:gd name="connsiteY3" fmla="*/ 0 h 1376232"/>
                <a:gd name="connsiteX4" fmla="*/ 762892 w 1694796"/>
                <a:gd name="connsiteY4" fmla="*/ 1376232 h 1376232"/>
                <a:gd name="connsiteX5" fmla="*/ 636961 w 1694796"/>
                <a:gd name="connsiteY5" fmla="*/ 717177 h 1376232"/>
                <a:gd name="connsiteX6" fmla="*/ 0 w 1694796"/>
                <a:gd name="connsiteY6" fmla="*/ 1333404 h 1376232"/>
                <a:gd name="connsiteX0" fmla="*/ 0 w 1694796"/>
                <a:gd name="connsiteY0" fmla="*/ 1333404 h 1376232"/>
                <a:gd name="connsiteX1" fmla="*/ 708679 w 1694796"/>
                <a:gd name="connsiteY1" fmla="*/ 340659 h 1376232"/>
                <a:gd name="connsiteX2" fmla="*/ 923832 w 1694796"/>
                <a:gd name="connsiteY2" fmla="*/ 878541 h 1376232"/>
                <a:gd name="connsiteX3" fmla="*/ 1694796 w 1694796"/>
                <a:gd name="connsiteY3" fmla="*/ 0 h 1376232"/>
                <a:gd name="connsiteX4" fmla="*/ 762892 w 1694796"/>
                <a:gd name="connsiteY4" fmla="*/ 1376232 h 1376232"/>
                <a:gd name="connsiteX5" fmla="*/ 636961 w 1694796"/>
                <a:gd name="connsiteY5" fmla="*/ 717177 h 1376232"/>
                <a:gd name="connsiteX6" fmla="*/ 0 w 1694796"/>
                <a:gd name="connsiteY6" fmla="*/ 1333404 h 1376232"/>
                <a:gd name="connsiteX0" fmla="*/ 0 w 1695154"/>
                <a:gd name="connsiteY0" fmla="*/ 1345658 h 1388486"/>
                <a:gd name="connsiteX1" fmla="*/ 708679 w 1695154"/>
                <a:gd name="connsiteY1" fmla="*/ 352913 h 1388486"/>
                <a:gd name="connsiteX2" fmla="*/ 863161 w 1695154"/>
                <a:gd name="connsiteY2" fmla="*/ 756452 h 1388486"/>
                <a:gd name="connsiteX3" fmla="*/ 1694796 w 1695154"/>
                <a:gd name="connsiteY3" fmla="*/ 12254 h 1388486"/>
                <a:gd name="connsiteX4" fmla="*/ 762892 w 1695154"/>
                <a:gd name="connsiteY4" fmla="*/ 1388486 h 1388486"/>
                <a:gd name="connsiteX5" fmla="*/ 636961 w 1695154"/>
                <a:gd name="connsiteY5" fmla="*/ 729431 h 1388486"/>
                <a:gd name="connsiteX6" fmla="*/ 0 w 1695154"/>
                <a:gd name="connsiteY6" fmla="*/ 1345658 h 1388486"/>
                <a:gd name="connsiteX0" fmla="*/ 0 w 1695154"/>
                <a:gd name="connsiteY0" fmla="*/ 1345658 h 1388486"/>
                <a:gd name="connsiteX1" fmla="*/ 708679 w 1695154"/>
                <a:gd name="connsiteY1" fmla="*/ 352913 h 1388486"/>
                <a:gd name="connsiteX2" fmla="*/ 863161 w 1695154"/>
                <a:gd name="connsiteY2" fmla="*/ 756452 h 1388486"/>
                <a:gd name="connsiteX3" fmla="*/ 1694796 w 1695154"/>
                <a:gd name="connsiteY3" fmla="*/ 12254 h 1388486"/>
                <a:gd name="connsiteX4" fmla="*/ 762892 w 1695154"/>
                <a:gd name="connsiteY4" fmla="*/ 1388486 h 1388486"/>
                <a:gd name="connsiteX5" fmla="*/ 636961 w 1695154"/>
                <a:gd name="connsiteY5" fmla="*/ 729431 h 1388486"/>
                <a:gd name="connsiteX6" fmla="*/ 0 w 1695154"/>
                <a:gd name="connsiteY6" fmla="*/ 1345658 h 1388486"/>
                <a:gd name="connsiteX0" fmla="*/ 0 w 1695154"/>
                <a:gd name="connsiteY0" fmla="*/ 1345658 h 1388486"/>
                <a:gd name="connsiteX1" fmla="*/ 708679 w 1695154"/>
                <a:gd name="connsiteY1" fmla="*/ 352913 h 1388486"/>
                <a:gd name="connsiteX2" fmla="*/ 863161 w 1695154"/>
                <a:gd name="connsiteY2" fmla="*/ 756452 h 1388486"/>
                <a:gd name="connsiteX3" fmla="*/ 1694796 w 1695154"/>
                <a:gd name="connsiteY3" fmla="*/ 12254 h 1388486"/>
                <a:gd name="connsiteX4" fmla="*/ 762892 w 1695154"/>
                <a:gd name="connsiteY4" fmla="*/ 1388486 h 1388486"/>
                <a:gd name="connsiteX5" fmla="*/ 636961 w 1695154"/>
                <a:gd name="connsiteY5" fmla="*/ 729431 h 1388486"/>
                <a:gd name="connsiteX6" fmla="*/ 0 w 1695154"/>
                <a:gd name="connsiteY6" fmla="*/ 1345658 h 1388486"/>
                <a:gd name="connsiteX0" fmla="*/ 0 w 1694831"/>
                <a:gd name="connsiteY0" fmla="*/ 1343412 h 1343412"/>
                <a:gd name="connsiteX1" fmla="*/ 708679 w 1694831"/>
                <a:gd name="connsiteY1" fmla="*/ 350667 h 1343412"/>
                <a:gd name="connsiteX2" fmla="*/ 863161 w 1694831"/>
                <a:gd name="connsiteY2" fmla="*/ 754206 h 1343412"/>
                <a:gd name="connsiteX3" fmla="*/ 1694796 w 1694831"/>
                <a:gd name="connsiteY3" fmla="*/ 10008 h 1343412"/>
                <a:gd name="connsiteX4" fmla="*/ 832230 w 1694831"/>
                <a:gd name="connsiteY4" fmla="*/ 1316902 h 1343412"/>
                <a:gd name="connsiteX5" fmla="*/ 636961 w 1694831"/>
                <a:gd name="connsiteY5" fmla="*/ 727185 h 1343412"/>
                <a:gd name="connsiteX6" fmla="*/ 0 w 1694831"/>
                <a:gd name="connsiteY6" fmla="*/ 1343412 h 1343412"/>
                <a:gd name="connsiteX0" fmla="*/ 0 w 1694831"/>
                <a:gd name="connsiteY0" fmla="*/ 1343412 h 1343412"/>
                <a:gd name="connsiteX1" fmla="*/ 708679 w 1694831"/>
                <a:gd name="connsiteY1" fmla="*/ 350667 h 1343412"/>
                <a:gd name="connsiteX2" fmla="*/ 863161 w 1694831"/>
                <a:gd name="connsiteY2" fmla="*/ 754206 h 1343412"/>
                <a:gd name="connsiteX3" fmla="*/ 1694796 w 1694831"/>
                <a:gd name="connsiteY3" fmla="*/ 10008 h 1343412"/>
                <a:gd name="connsiteX4" fmla="*/ 832230 w 1694831"/>
                <a:gd name="connsiteY4" fmla="*/ 1316902 h 1343412"/>
                <a:gd name="connsiteX5" fmla="*/ 636961 w 1694831"/>
                <a:gd name="connsiteY5" fmla="*/ 727185 h 1343412"/>
                <a:gd name="connsiteX6" fmla="*/ 0 w 1694831"/>
                <a:gd name="connsiteY6" fmla="*/ 1343412 h 1343412"/>
                <a:gd name="connsiteX0" fmla="*/ 0 w 1694796"/>
                <a:gd name="connsiteY0" fmla="*/ 1333404 h 1333404"/>
                <a:gd name="connsiteX1" fmla="*/ 708679 w 1694796"/>
                <a:gd name="connsiteY1" fmla="*/ 340659 h 1333404"/>
                <a:gd name="connsiteX2" fmla="*/ 863161 w 1694796"/>
                <a:gd name="connsiteY2" fmla="*/ 744198 h 1333404"/>
                <a:gd name="connsiteX3" fmla="*/ 1694796 w 1694796"/>
                <a:gd name="connsiteY3" fmla="*/ 0 h 1333404"/>
                <a:gd name="connsiteX4" fmla="*/ 832230 w 1694796"/>
                <a:gd name="connsiteY4" fmla="*/ 1306894 h 1333404"/>
                <a:gd name="connsiteX5" fmla="*/ 636961 w 1694796"/>
                <a:gd name="connsiteY5" fmla="*/ 717177 h 1333404"/>
                <a:gd name="connsiteX6" fmla="*/ 0 w 1694796"/>
                <a:gd name="connsiteY6" fmla="*/ 1333404 h 1333404"/>
                <a:gd name="connsiteX0" fmla="*/ 0 w 1694796"/>
                <a:gd name="connsiteY0" fmla="*/ 1333404 h 1333404"/>
                <a:gd name="connsiteX1" fmla="*/ 708679 w 1694796"/>
                <a:gd name="connsiteY1" fmla="*/ 340659 h 1333404"/>
                <a:gd name="connsiteX2" fmla="*/ 863161 w 1694796"/>
                <a:gd name="connsiteY2" fmla="*/ 744198 h 1333404"/>
                <a:gd name="connsiteX3" fmla="*/ 1694796 w 1694796"/>
                <a:gd name="connsiteY3" fmla="*/ 0 h 1333404"/>
                <a:gd name="connsiteX4" fmla="*/ 832230 w 1694796"/>
                <a:gd name="connsiteY4" fmla="*/ 1306894 h 1333404"/>
                <a:gd name="connsiteX5" fmla="*/ 636961 w 1694796"/>
                <a:gd name="connsiteY5" fmla="*/ 717177 h 1333404"/>
                <a:gd name="connsiteX6" fmla="*/ 0 w 1694796"/>
                <a:gd name="connsiteY6" fmla="*/ 1333404 h 1333404"/>
                <a:gd name="connsiteX0" fmla="*/ 0 w 1694796"/>
                <a:gd name="connsiteY0" fmla="*/ 1333404 h 1333404"/>
                <a:gd name="connsiteX1" fmla="*/ 708679 w 1694796"/>
                <a:gd name="connsiteY1" fmla="*/ 340659 h 1333404"/>
                <a:gd name="connsiteX2" fmla="*/ 863161 w 1694796"/>
                <a:gd name="connsiteY2" fmla="*/ 744198 h 1333404"/>
                <a:gd name="connsiteX3" fmla="*/ 1694796 w 1694796"/>
                <a:gd name="connsiteY3" fmla="*/ 0 h 1333404"/>
                <a:gd name="connsiteX4" fmla="*/ 832230 w 1694796"/>
                <a:gd name="connsiteY4" fmla="*/ 1306894 h 1333404"/>
                <a:gd name="connsiteX5" fmla="*/ 636961 w 1694796"/>
                <a:gd name="connsiteY5" fmla="*/ 717177 h 1333404"/>
                <a:gd name="connsiteX6" fmla="*/ 0 w 1694796"/>
                <a:gd name="connsiteY6" fmla="*/ 1333404 h 1333404"/>
                <a:gd name="connsiteX0" fmla="*/ 1105 w 1695901"/>
                <a:gd name="connsiteY0" fmla="*/ 1333404 h 1350275"/>
                <a:gd name="connsiteX1" fmla="*/ 709784 w 1695901"/>
                <a:gd name="connsiteY1" fmla="*/ 340659 h 1350275"/>
                <a:gd name="connsiteX2" fmla="*/ 864266 w 1695901"/>
                <a:gd name="connsiteY2" fmla="*/ 744198 h 1350275"/>
                <a:gd name="connsiteX3" fmla="*/ 1695901 w 1695901"/>
                <a:gd name="connsiteY3" fmla="*/ 0 h 1350275"/>
                <a:gd name="connsiteX4" fmla="*/ 833335 w 1695901"/>
                <a:gd name="connsiteY4" fmla="*/ 1306894 h 1350275"/>
                <a:gd name="connsiteX5" fmla="*/ 561075 w 1695901"/>
                <a:gd name="connsiteY5" fmla="*/ 935453 h 1350275"/>
                <a:gd name="connsiteX6" fmla="*/ 1105 w 1695901"/>
                <a:gd name="connsiteY6" fmla="*/ 1333404 h 1350275"/>
                <a:gd name="connsiteX0" fmla="*/ 58 w 1694854"/>
                <a:gd name="connsiteY0" fmla="*/ 1333404 h 1339789"/>
                <a:gd name="connsiteX1" fmla="*/ 592414 w 1694854"/>
                <a:gd name="connsiteY1" fmla="*/ 602475 h 1339789"/>
                <a:gd name="connsiteX2" fmla="*/ 863219 w 1694854"/>
                <a:gd name="connsiteY2" fmla="*/ 744198 h 1339789"/>
                <a:gd name="connsiteX3" fmla="*/ 1694854 w 1694854"/>
                <a:gd name="connsiteY3" fmla="*/ 0 h 1339789"/>
                <a:gd name="connsiteX4" fmla="*/ 832288 w 1694854"/>
                <a:gd name="connsiteY4" fmla="*/ 1306894 h 1339789"/>
                <a:gd name="connsiteX5" fmla="*/ 560028 w 1694854"/>
                <a:gd name="connsiteY5" fmla="*/ 935453 h 1339789"/>
                <a:gd name="connsiteX6" fmla="*/ 58 w 1694854"/>
                <a:gd name="connsiteY6" fmla="*/ 1333404 h 1339789"/>
                <a:gd name="connsiteX0" fmla="*/ 58 w 1694938"/>
                <a:gd name="connsiteY0" fmla="*/ 1338411 h 1344796"/>
                <a:gd name="connsiteX1" fmla="*/ 592414 w 1694938"/>
                <a:gd name="connsiteY1" fmla="*/ 607482 h 1344796"/>
                <a:gd name="connsiteX2" fmla="*/ 883438 w 1694938"/>
                <a:gd name="connsiteY2" fmla="*/ 852869 h 1344796"/>
                <a:gd name="connsiteX3" fmla="*/ 1694854 w 1694938"/>
                <a:gd name="connsiteY3" fmla="*/ 5007 h 1344796"/>
                <a:gd name="connsiteX4" fmla="*/ 832288 w 1694938"/>
                <a:gd name="connsiteY4" fmla="*/ 1311901 h 1344796"/>
                <a:gd name="connsiteX5" fmla="*/ 560028 w 1694938"/>
                <a:gd name="connsiteY5" fmla="*/ 940460 h 1344796"/>
                <a:gd name="connsiteX6" fmla="*/ 58 w 1694938"/>
                <a:gd name="connsiteY6" fmla="*/ 1338411 h 1344796"/>
                <a:gd name="connsiteX0" fmla="*/ 58 w 1547717"/>
                <a:gd name="connsiteY0" fmla="*/ 871380 h 877765"/>
                <a:gd name="connsiteX1" fmla="*/ 592414 w 1547717"/>
                <a:gd name="connsiteY1" fmla="*/ 140451 h 877765"/>
                <a:gd name="connsiteX2" fmla="*/ 883438 w 1547717"/>
                <a:gd name="connsiteY2" fmla="*/ 385838 h 877765"/>
                <a:gd name="connsiteX3" fmla="*/ 1547613 w 1547717"/>
                <a:gd name="connsiteY3" fmla="*/ 9082 h 877765"/>
                <a:gd name="connsiteX4" fmla="*/ 832288 w 1547717"/>
                <a:gd name="connsiteY4" fmla="*/ 844870 h 877765"/>
                <a:gd name="connsiteX5" fmla="*/ 560028 w 1547717"/>
                <a:gd name="connsiteY5" fmla="*/ 473429 h 877765"/>
                <a:gd name="connsiteX6" fmla="*/ 58 w 1547717"/>
                <a:gd name="connsiteY6" fmla="*/ 871380 h 877765"/>
                <a:gd name="connsiteX0" fmla="*/ 58 w 1547717"/>
                <a:gd name="connsiteY0" fmla="*/ 871380 h 877765"/>
                <a:gd name="connsiteX1" fmla="*/ 592414 w 1547717"/>
                <a:gd name="connsiteY1" fmla="*/ 140451 h 877765"/>
                <a:gd name="connsiteX2" fmla="*/ 883438 w 1547717"/>
                <a:gd name="connsiteY2" fmla="*/ 385838 h 877765"/>
                <a:gd name="connsiteX3" fmla="*/ 1547613 w 1547717"/>
                <a:gd name="connsiteY3" fmla="*/ 9082 h 877765"/>
                <a:gd name="connsiteX4" fmla="*/ 832288 w 1547717"/>
                <a:gd name="connsiteY4" fmla="*/ 844870 h 877765"/>
                <a:gd name="connsiteX5" fmla="*/ 560028 w 1547717"/>
                <a:gd name="connsiteY5" fmla="*/ 473429 h 877765"/>
                <a:gd name="connsiteX6" fmla="*/ 58 w 1547717"/>
                <a:gd name="connsiteY6" fmla="*/ 871380 h 877765"/>
                <a:gd name="connsiteX0" fmla="*/ 58 w 1547613"/>
                <a:gd name="connsiteY0" fmla="*/ 862298 h 868683"/>
                <a:gd name="connsiteX1" fmla="*/ 592414 w 1547613"/>
                <a:gd name="connsiteY1" fmla="*/ 131369 h 868683"/>
                <a:gd name="connsiteX2" fmla="*/ 883438 w 1547613"/>
                <a:gd name="connsiteY2" fmla="*/ 376756 h 868683"/>
                <a:gd name="connsiteX3" fmla="*/ 1547613 w 1547613"/>
                <a:gd name="connsiteY3" fmla="*/ 0 h 868683"/>
                <a:gd name="connsiteX4" fmla="*/ 832288 w 1547613"/>
                <a:gd name="connsiteY4" fmla="*/ 835788 h 868683"/>
                <a:gd name="connsiteX5" fmla="*/ 560028 w 1547613"/>
                <a:gd name="connsiteY5" fmla="*/ 464347 h 868683"/>
                <a:gd name="connsiteX6" fmla="*/ 58 w 1547613"/>
                <a:gd name="connsiteY6" fmla="*/ 862298 h 868683"/>
                <a:gd name="connsiteX0" fmla="*/ 58 w 1547613"/>
                <a:gd name="connsiteY0" fmla="*/ 862298 h 868683"/>
                <a:gd name="connsiteX1" fmla="*/ 592414 w 1547613"/>
                <a:gd name="connsiteY1" fmla="*/ 131369 h 868683"/>
                <a:gd name="connsiteX2" fmla="*/ 883438 w 1547613"/>
                <a:gd name="connsiteY2" fmla="*/ 376756 h 868683"/>
                <a:gd name="connsiteX3" fmla="*/ 1547613 w 1547613"/>
                <a:gd name="connsiteY3" fmla="*/ 0 h 868683"/>
                <a:gd name="connsiteX4" fmla="*/ 832288 w 1547613"/>
                <a:gd name="connsiteY4" fmla="*/ 835788 h 868683"/>
                <a:gd name="connsiteX5" fmla="*/ 560028 w 1547613"/>
                <a:gd name="connsiteY5" fmla="*/ 464347 h 868683"/>
                <a:gd name="connsiteX6" fmla="*/ 58 w 1547613"/>
                <a:gd name="connsiteY6" fmla="*/ 862298 h 868683"/>
                <a:gd name="connsiteX0" fmla="*/ 58 w 1547613"/>
                <a:gd name="connsiteY0" fmla="*/ 862298 h 868683"/>
                <a:gd name="connsiteX1" fmla="*/ 592414 w 1547613"/>
                <a:gd name="connsiteY1" fmla="*/ 131369 h 868683"/>
                <a:gd name="connsiteX2" fmla="*/ 883438 w 1547613"/>
                <a:gd name="connsiteY2" fmla="*/ 376756 h 868683"/>
                <a:gd name="connsiteX3" fmla="*/ 1547613 w 1547613"/>
                <a:gd name="connsiteY3" fmla="*/ 0 h 868683"/>
                <a:gd name="connsiteX4" fmla="*/ 832288 w 1547613"/>
                <a:gd name="connsiteY4" fmla="*/ 835788 h 868683"/>
                <a:gd name="connsiteX5" fmla="*/ 560028 w 1547613"/>
                <a:gd name="connsiteY5" fmla="*/ 464347 h 868683"/>
                <a:gd name="connsiteX6" fmla="*/ 58 w 1547613"/>
                <a:gd name="connsiteY6" fmla="*/ 862298 h 868683"/>
                <a:gd name="connsiteX0" fmla="*/ 0 w 1547555"/>
                <a:gd name="connsiteY0" fmla="*/ 862298 h 862298"/>
                <a:gd name="connsiteX1" fmla="*/ 592356 w 1547555"/>
                <a:gd name="connsiteY1" fmla="*/ 131369 h 862298"/>
                <a:gd name="connsiteX2" fmla="*/ 883380 w 1547555"/>
                <a:gd name="connsiteY2" fmla="*/ 376756 h 862298"/>
                <a:gd name="connsiteX3" fmla="*/ 1547555 w 1547555"/>
                <a:gd name="connsiteY3" fmla="*/ 0 h 862298"/>
                <a:gd name="connsiteX4" fmla="*/ 832230 w 1547555"/>
                <a:gd name="connsiteY4" fmla="*/ 835788 h 862298"/>
                <a:gd name="connsiteX5" fmla="*/ 559970 w 1547555"/>
                <a:gd name="connsiteY5" fmla="*/ 464347 h 862298"/>
                <a:gd name="connsiteX6" fmla="*/ 0 w 1547555"/>
                <a:gd name="connsiteY6" fmla="*/ 862298 h 862298"/>
                <a:gd name="connsiteX0" fmla="*/ 0 w 1547588"/>
                <a:gd name="connsiteY0" fmla="*/ 868468 h 868468"/>
                <a:gd name="connsiteX1" fmla="*/ 592356 w 1547588"/>
                <a:gd name="connsiteY1" fmla="*/ 137539 h 868468"/>
                <a:gd name="connsiteX2" fmla="*/ 859738 w 1547588"/>
                <a:gd name="connsiteY2" fmla="*/ 487722 h 868468"/>
                <a:gd name="connsiteX3" fmla="*/ 1547555 w 1547588"/>
                <a:gd name="connsiteY3" fmla="*/ 6170 h 868468"/>
                <a:gd name="connsiteX4" fmla="*/ 832230 w 1547588"/>
                <a:gd name="connsiteY4" fmla="*/ 841958 h 868468"/>
                <a:gd name="connsiteX5" fmla="*/ 559970 w 1547588"/>
                <a:gd name="connsiteY5" fmla="*/ 470517 h 868468"/>
                <a:gd name="connsiteX6" fmla="*/ 0 w 1547588"/>
                <a:gd name="connsiteY6" fmla="*/ 868468 h 868468"/>
                <a:gd name="connsiteX0" fmla="*/ 0 w 1547588"/>
                <a:gd name="connsiteY0" fmla="*/ 868468 h 868468"/>
                <a:gd name="connsiteX1" fmla="*/ 592356 w 1547588"/>
                <a:gd name="connsiteY1" fmla="*/ 137539 h 868468"/>
                <a:gd name="connsiteX2" fmla="*/ 859738 w 1547588"/>
                <a:gd name="connsiteY2" fmla="*/ 487722 h 868468"/>
                <a:gd name="connsiteX3" fmla="*/ 1547555 w 1547588"/>
                <a:gd name="connsiteY3" fmla="*/ 6170 h 868468"/>
                <a:gd name="connsiteX4" fmla="*/ 832230 w 1547588"/>
                <a:gd name="connsiteY4" fmla="*/ 841958 h 868468"/>
                <a:gd name="connsiteX5" fmla="*/ 559970 w 1547588"/>
                <a:gd name="connsiteY5" fmla="*/ 470517 h 868468"/>
                <a:gd name="connsiteX6" fmla="*/ 0 w 1547588"/>
                <a:gd name="connsiteY6" fmla="*/ 868468 h 868468"/>
                <a:gd name="connsiteX0" fmla="*/ 0 w 1547588"/>
                <a:gd name="connsiteY0" fmla="*/ 868468 h 868468"/>
                <a:gd name="connsiteX1" fmla="*/ 592356 w 1547588"/>
                <a:gd name="connsiteY1" fmla="*/ 137539 h 868468"/>
                <a:gd name="connsiteX2" fmla="*/ 859738 w 1547588"/>
                <a:gd name="connsiteY2" fmla="*/ 487722 h 868468"/>
                <a:gd name="connsiteX3" fmla="*/ 1547555 w 1547588"/>
                <a:gd name="connsiteY3" fmla="*/ 6170 h 868468"/>
                <a:gd name="connsiteX4" fmla="*/ 832230 w 1547588"/>
                <a:gd name="connsiteY4" fmla="*/ 841958 h 868468"/>
                <a:gd name="connsiteX5" fmla="*/ 559970 w 1547588"/>
                <a:gd name="connsiteY5" fmla="*/ 470517 h 868468"/>
                <a:gd name="connsiteX6" fmla="*/ 0 w 1547588"/>
                <a:gd name="connsiteY6" fmla="*/ 868468 h 868468"/>
                <a:gd name="connsiteX0" fmla="*/ 0 w 1547555"/>
                <a:gd name="connsiteY0" fmla="*/ 862298 h 862298"/>
                <a:gd name="connsiteX1" fmla="*/ 592356 w 1547555"/>
                <a:gd name="connsiteY1" fmla="*/ 131369 h 862298"/>
                <a:gd name="connsiteX2" fmla="*/ 859738 w 1547555"/>
                <a:gd name="connsiteY2" fmla="*/ 481552 h 862298"/>
                <a:gd name="connsiteX3" fmla="*/ 1547555 w 1547555"/>
                <a:gd name="connsiteY3" fmla="*/ 0 h 862298"/>
                <a:gd name="connsiteX4" fmla="*/ 832230 w 1547555"/>
                <a:gd name="connsiteY4" fmla="*/ 835788 h 862298"/>
                <a:gd name="connsiteX5" fmla="*/ 559970 w 1547555"/>
                <a:gd name="connsiteY5" fmla="*/ 464347 h 862298"/>
                <a:gd name="connsiteX6" fmla="*/ 0 w 1547555"/>
                <a:gd name="connsiteY6" fmla="*/ 862298 h 862298"/>
                <a:gd name="connsiteX0" fmla="*/ 0 w 1547555"/>
                <a:gd name="connsiteY0" fmla="*/ 862298 h 862298"/>
                <a:gd name="connsiteX1" fmla="*/ 592356 w 1547555"/>
                <a:gd name="connsiteY1" fmla="*/ 131369 h 862298"/>
                <a:gd name="connsiteX2" fmla="*/ 859738 w 1547555"/>
                <a:gd name="connsiteY2" fmla="*/ 481552 h 862298"/>
                <a:gd name="connsiteX3" fmla="*/ 1547555 w 1547555"/>
                <a:gd name="connsiteY3" fmla="*/ 0 h 862298"/>
                <a:gd name="connsiteX4" fmla="*/ 832230 w 1547555"/>
                <a:gd name="connsiteY4" fmla="*/ 835788 h 862298"/>
                <a:gd name="connsiteX5" fmla="*/ 559970 w 1547555"/>
                <a:gd name="connsiteY5" fmla="*/ 464347 h 862298"/>
                <a:gd name="connsiteX6" fmla="*/ 0 w 1547555"/>
                <a:gd name="connsiteY6" fmla="*/ 862298 h 862298"/>
                <a:gd name="connsiteX0" fmla="*/ 0 w 1547569"/>
                <a:gd name="connsiteY0" fmla="*/ 866900 h 866900"/>
                <a:gd name="connsiteX1" fmla="*/ 592356 w 1547569"/>
                <a:gd name="connsiteY1" fmla="*/ 135971 h 866900"/>
                <a:gd name="connsiteX2" fmla="*/ 859738 w 1547569"/>
                <a:gd name="connsiteY2" fmla="*/ 486154 h 866900"/>
                <a:gd name="connsiteX3" fmla="*/ 1547555 w 1547569"/>
                <a:gd name="connsiteY3" fmla="*/ 4602 h 866900"/>
                <a:gd name="connsiteX4" fmla="*/ 841744 w 1547569"/>
                <a:gd name="connsiteY4" fmla="*/ 786438 h 866900"/>
                <a:gd name="connsiteX5" fmla="*/ 559970 w 1547569"/>
                <a:gd name="connsiteY5" fmla="*/ 468949 h 866900"/>
                <a:gd name="connsiteX6" fmla="*/ 0 w 1547569"/>
                <a:gd name="connsiteY6" fmla="*/ 866900 h 866900"/>
                <a:gd name="connsiteX0" fmla="*/ 0 w 1547569"/>
                <a:gd name="connsiteY0" fmla="*/ 866900 h 866900"/>
                <a:gd name="connsiteX1" fmla="*/ 592356 w 1547569"/>
                <a:gd name="connsiteY1" fmla="*/ 135971 h 866900"/>
                <a:gd name="connsiteX2" fmla="*/ 859738 w 1547569"/>
                <a:gd name="connsiteY2" fmla="*/ 486154 h 866900"/>
                <a:gd name="connsiteX3" fmla="*/ 1547555 w 1547569"/>
                <a:gd name="connsiteY3" fmla="*/ 4602 h 866900"/>
                <a:gd name="connsiteX4" fmla="*/ 841744 w 1547569"/>
                <a:gd name="connsiteY4" fmla="*/ 786438 h 866900"/>
                <a:gd name="connsiteX5" fmla="*/ 559970 w 1547569"/>
                <a:gd name="connsiteY5" fmla="*/ 468949 h 866900"/>
                <a:gd name="connsiteX6" fmla="*/ 0 w 1547569"/>
                <a:gd name="connsiteY6" fmla="*/ 866900 h 866900"/>
                <a:gd name="connsiteX0" fmla="*/ 0 w 1547555"/>
                <a:gd name="connsiteY0" fmla="*/ 862298 h 862298"/>
                <a:gd name="connsiteX1" fmla="*/ 592356 w 1547555"/>
                <a:gd name="connsiteY1" fmla="*/ 131369 h 862298"/>
                <a:gd name="connsiteX2" fmla="*/ 859738 w 1547555"/>
                <a:gd name="connsiteY2" fmla="*/ 481552 h 862298"/>
                <a:gd name="connsiteX3" fmla="*/ 1547555 w 1547555"/>
                <a:gd name="connsiteY3" fmla="*/ 0 h 862298"/>
                <a:gd name="connsiteX4" fmla="*/ 841744 w 1547555"/>
                <a:gd name="connsiteY4" fmla="*/ 781836 h 862298"/>
                <a:gd name="connsiteX5" fmla="*/ 559970 w 1547555"/>
                <a:gd name="connsiteY5" fmla="*/ 464347 h 862298"/>
                <a:gd name="connsiteX6" fmla="*/ 0 w 1547555"/>
                <a:gd name="connsiteY6" fmla="*/ 862298 h 862298"/>
                <a:gd name="connsiteX0" fmla="*/ 0 w 1547555"/>
                <a:gd name="connsiteY0" fmla="*/ 862298 h 862298"/>
                <a:gd name="connsiteX1" fmla="*/ 592356 w 1547555"/>
                <a:gd name="connsiteY1" fmla="*/ 131369 h 862298"/>
                <a:gd name="connsiteX2" fmla="*/ 859738 w 1547555"/>
                <a:gd name="connsiteY2" fmla="*/ 481552 h 862298"/>
                <a:gd name="connsiteX3" fmla="*/ 1547555 w 1547555"/>
                <a:gd name="connsiteY3" fmla="*/ 0 h 862298"/>
                <a:gd name="connsiteX4" fmla="*/ 841744 w 1547555"/>
                <a:gd name="connsiteY4" fmla="*/ 781836 h 862298"/>
                <a:gd name="connsiteX5" fmla="*/ 559970 w 1547555"/>
                <a:gd name="connsiteY5" fmla="*/ 464347 h 862298"/>
                <a:gd name="connsiteX6" fmla="*/ 0 w 1547555"/>
                <a:gd name="connsiteY6" fmla="*/ 862298 h 862298"/>
                <a:gd name="connsiteX0" fmla="*/ 0 w 1547555"/>
                <a:gd name="connsiteY0" fmla="*/ 862298 h 862298"/>
                <a:gd name="connsiteX1" fmla="*/ 592356 w 1547555"/>
                <a:gd name="connsiteY1" fmla="*/ 131369 h 862298"/>
                <a:gd name="connsiteX2" fmla="*/ 859738 w 1547555"/>
                <a:gd name="connsiteY2" fmla="*/ 481552 h 862298"/>
                <a:gd name="connsiteX3" fmla="*/ 1547555 w 1547555"/>
                <a:gd name="connsiteY3" fmla="*/ 0 h 862298"/>
                <a:gd name="connsiteX4" fmla="*/ 841744 w 1547555"/>
                <a:gd name="connsiteY4" fmla="*/ 781836 h 862298"/>
                <a:gd name="connsiteX5" fmla="*/ 559970 w 1547555"/>
                <a:gd name="connsiteY5" fmla="*/ 464347 h 862298"/>
                <a:gd name="connsiteX6" fmla="*/ 0 w 1547555"/>
                <a:gd name="connsiteY6" fmla="*/ 862298 h 862298"/>
                <a:gd name="connsiteX0" fmla="*/ 11 w 1547566"/>
                <a:gd name="connsiteY0" fmla="*/ 862298 h 867053"/>
                <a:gd name="connsiteX1" fmla="*/ 574379 w 1547566"/>
                <a:gd name="connsiteY1" fmla="*/ 182966 h 867053"/>
                <a:gd name="connsiteX2" fmla="*/ 859749 w 1547566"/>
                <a:gd name="connsiteY2" fmla="*/ 481552 h 867053"/>
                <a:gd name="connsiteX3" fmla="*/ 1547566 w 1547566"/>
                <a:gd name="connsiteY3" fmla="*/ 0 h 867053"/>
                <a:gd name="connsiteX4" fmla="*/ 841755 w 1547566"/>
                <a:gd name="connsiteY4" fmla="*/ 781836 h 867053"/>
                <a:gd name="connsiteX5" fmla="*/ 559981 w 1547566"/>
                <a:gd name="connsiteY5" fmla="*/ 464347 h 867053"/>
                <a:gd name="connsiteX6" fmla="*/ 11 w 1547566"/>
                <a:gd name="connsiteY6" fmla="*/ 862298 h 867053"/>
                <a:gd name="connsiteX0" fmla="*/ 11 w 1547566"/>
                <a:gd name="connsiteY0" fmla="*/ 862298 h 867053"/>
                <a:gd name="connsiteX1" fmla="*/ 574379 w 1547566"/>
                <a:gd name="connsiteY1" fmla="*/ 182966 h 867053"/>
                <a:gd name="connsiteX2" fmla="*/ 859749 w 1547566"/>
                <a:gd name="connsiteY2" fmla="*/ 481552 h 867053"/>
                <a:gd name="connsiteX3" fmla="*/ 1547566 w 1547566"/>
                <a:gd name="connsiteY3" fmla="*/ 0 h 867053"/>
                <a:gd name="connsiteX4" fmla="*/ 841755 w 1547566"/>
                <a:gd name="connsiteY4" fmla="*/ 781836 h 867053"/>
                <a:gd name="connsiteX5" fmla="*/ 559981 w 1547566"/>
                <a:gd name="connsiteY5" fmla="*/ 464347 h 867053"/>
                <a:gd name="connsiteX6" fmla="*/ 11 w 1547566"/>
                <a:gd name="connsiteY6" fmla="*/ 862298 h 867053"/>
                <a:gd name="connsiteX0" fmla="*/ 11 w 1547566"/>
                <a:gd name="connsiteY0" fmla="*/ 862298 h 867053"/>
                <a:gd name="connsiteX1" fmla="*/ 574379 w 1547566"/>
                <a:gd name="connsiteY1" fmla="*/ 182966 h 867053"/>
                <a:gd name="connsiteX2" fmla="*/ 859749 w 1547566"/>
                <a:gd name="connsiteY2" fmla="*/ 481552 h 867053"/>
                <a:gd name="connsiteX3" fmla="*/ 1547566 w 1547566"/>
                <a:gd name="connsiteY3" fmla="*/ 0 h 867053"/>
                <a:gd name="connsiteX4" fmla="*/ 841755 w 1547566"/>
                <a:gd name="connsiteY4" fmla="*/ 781836 h 867053"/>
                <a:gd name="connsiteX5" fmla="*/ 559981 w 1547566"/>
                <a:gd name="connsiteY5" fmla="*/ 464347 h 867053"/>
                <a:gd name="connsiteX6" fmla="*/ 11 w 1547566"/>
                <a:gd name="connsiteY6" fmla="*/ 862298 h 867053"/>
                <a:gd name="connsiteX0" fmla="*/ 11 w 1547566"/>
                <a:gd name="connsiteY0" fmla="*/ 862298 h 867053"/>
                <a:gd name="connsiteX1" fmla="*/ 574379 w 1547566"/>
                <a:gd name="connsiteY1" fmla="*/ 182966 h 867053"/>
                <a:gd name="connsiteX2" fmla="*/ 859749 w 1547566"/>
                <a:gd name="connsiteY2" fmla="*/ 481552 h 867053"/>
                <a:gd name="connsiteX3" fmla="*/ 1547566 w 1547566"/>
                <a:gd name="connsiteY3" fmla="*/ 0 h 867053"/>
                <a:gd name="connsiteX4" fmla="*/ 841755 w 1547566"/>
                <a:gd name="connsiteY4" fmla="*/ 781836 h 867053"/>
                <a:gd name="connsiteX5" fmla="*/ 559981 w 1547566"/>
                <a:gd name="connsiteY5" fmla="*/ 464347 h 867053"/>
                <a:gd name="connsiteX6" fmla="*/ 11 w 1547566"/>
                <a:gd name="connsiteY6" fmla="*/ 862298 h 867053"/>
                <a:gd name="connsiteX0" fmla="*/ 0 w 1547555"/>
                <a:gd name="connsiteY0" fmla="*/ 862298 h 862298"/>
                <a:gd name="connsiteX1" fmla="*/ 574368 w 1547555"/>
                <a:gd name="connsiteY1" fmla="*/ 182966 h 862298"/>
                <a:gd name="connsiteX2" fmla="*/ 859738 w 1547555"/>
                <a:gd name="connsiteY2" fmla="*/ 481552 h 862298"/>
                <a:gd name="connsiteX3" fmla="*/ 1547555 w 1547555"/>
                <a:gd name="connsiteY3" fmla="*/ 0 h 862298"/>
                <a:gd name="connsiteX4" fmla="*/ 841744 w 1547555"/>
                <a:gd name="connsiteY4" fmla="*/ 781836 h 862298"/>
                <a:gd name="connsiteX5" fmla="*/ 559970 w 1547555"/>
                <a:gd name="connsiteY5" fmla="*/ 464347 h 862298"/>
                <a:gd name="connsiteX6" fmla="*/ 0 w 1547555"/>
                <a:gd name="connsiteY6" fmla="*/ 862298 h 862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7555" h="862298">
                  <a:moveTo>
                    <a:pt x="0" y="862298"/>
                  </a:moveTo>
                  <a:lnTo>
                    <a:pt x="574368" y="182966"/>
                  </a:lnTo>
                  <a:lnTo>
                    <a:pt x="859738" y="481552"/>
                  </a:lnTo>
                  <a:lnTo>
                    <a:pt x="1547555" y="0"/>
                  </a:lnTo>
                  <a:lnTo>
                    <a:pt x="841744" y="781836"/>
                  </a:lnTo>
                  <a:lnTo>
                    <a:pt x="559970" y="464347"/>
                  </a:lnTo>
                  <a:lnTo>
                    <a:pt x="0" y="86229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9D037592-182A-DA22-BBE7-A79E2F46E8A8}"/>
              </a:ext>
            </a:extLst>
          </p:cNvPr>
          <p:cNvGrpSpPr/>
          <p:nvPr/>
        </p:nvGrpSpPr>
        <p:grpSpPr>
          <a:xfrm>
            <a:off x="5055341" y="1279376"/>
            <a:ext cx="5464786" cy="966683"/>
            <a:chOff x="5034530" y="1442704"/>
            <a:chExt cx="8075409" cy="5985055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2C7925BA-5758-5136-9869-4DE32AD80806}"/>
                </a:ext>
              </a:extLst>
            </p:cNvPr>
            <p:cNvSpPr/>
            <p:nvPr/>
          </p:nvSpPr>
          <p:spPr>
            <a:xfrm>
              <a:off x="5360275" y="1442704"/>
              <a:ext cx="7749664" cy="5353475"/>
            </a:xfrm>
            <a:prstGeom prst="rect">
              <a:avLst/>
            </a:prstGeom>
            <a:solidFill>
              <a:srgbClr val="F5A71E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88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C754A83A-1614-9C16-D561-CA0739E530F7}"/>
                </a:ext>
              </a:extLst>
            </p:cNvPr>
            <p:cNvSpPr/>
            <p:nvPr/>
          </p:nvSpPr>
          <p:spPr>
            <a:xfrm>
              <a:off x="5034530" y="2074288"/>
              <a:ext cx="7749663" cy="5353471"/>
            </a:xfrm>
            <a:prstGeom prst="rect">
              <a:avLst/>
            </a:prstGeom>
            <a:solidFill>
              <a:srgbClr val="29414D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88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758E9959-7F5F-508B-F700-7F93A9F61F6E}"/>
              </a:ext>
            </a:extLst>
          </p:cNvPr>
          <p:cNvGrpSpPr/>
          <p:nvPr/>
        </p:nvGrpSpPr>
        <p:grpSpPr>
          <a:xfrm>
            <a:off x="5055341" y="2472664"/>
            <a:ext cx="5464786" cy="984779"/>
            <a:chOff x="5034530" y="1442704"/>
            <a:chExt cx="8075409" cy="5985055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270BD548-D3F3-8C65-5E70-17C5892D63F9}"/>
                </a:ext>
              </a:extLst>
            </p:cNvPr>
            <p:cNvSpPr/>
            <p:nvPr/>
          </p:nvSpPr>
          <p:spPr>
            <a:xfrm>
              <a:off x="5360275" y="1442704"/>
              <a:ext cx="7749664" cy="5353475"/>
            </a:xfrm>
            <a:prstGeom prst="rect">
              <a:avLst/>
            </a:prstGeom>
            <a:solidFill>
              <a:srgbClr val="F5A71E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88" dirty="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1243DD4F-A575-CCC5-D815-772480604F36}"/>
                </a:ext>
              </a:extLst>
            </p:cNvPr>
            <p:cNvSpPr/>
            <p:nvPr/>
          </p:nvSpPr>
          <p:spPr>
            <a:xfrm>
              <a:off x="5034530" y="2074288"/>
              <a:ext cx="7749663" cy="5353471"/>
            </a:xfrm>
            <a:prstGeom prst="rect">
              <a:avLst/>
            </a:prstGeom>
            <a:solidFill>
              <a:srgbClr val="29414D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88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1AFA487-EB78-9933-6B51-1A0EBCD99FE7}"/>
              </a:ext>
            </a:extLst>
          </p:cNvPr>
          <p:cNvGrpSpPr/>
          <p:nvPr/>
        </p:nvGrpSpPr>
        <p:grpSpPr>
          <a:xfrm>
            <a:off x="5118715" y="3648541"/>
            <a:ext cx="5401412" cy="966683"/>
            <a:chOff x="5034530" y="1442704"/>
            <a:chExt cx="8075409" cy="5985055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8A449152-955F-495E-08BE-AA7BC4004391}"/>
                </a:ext>
              </a:extLst>
            </p:cNvPr>
            <p:cNvSpPr/>
            <p:nvPr/>
          </p:nvSpPr>
          <p:spPr>
            <a:xfrm>
              <a:off x="5360275" y="1442704"/>
              <a:ext cx="7749664" cy="5353475"/>
            </a:xfrm>
            <a:prstGeom prst="rect">
              <a:avLst/>
            </a:prstGeom>
            <a:solidFill>
              <a:srgbClr val="F5A71E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88" dirty="0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F6133829-3F82-94A9-B1E5-5FEC765DF113}"/>
                </a:ext>
              </a:extLst>
            </p:cNvPr>
            <p:cNvSpPr/>
            <p:nvPr/>
          </p:nvSpPr>
          <p:spPr>
            <a:xfrm>
              <a:off x="5034530" y="2074288"/>
              <a:ext cx="7749663" cy="5353471"/>
            </a:xfrm>
            <a:prstGeom prst="rect">
              <a:avLst/>
            </a:prstGeom>
            <a:solidFill>
              <a:srgbClr val="29414D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88"/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572A8CBE-C870-AE5D-0D45-738BCF28AA3A}"/>
              </a:ext>
            </a:extLst>
          </p:cNvPr>
          <p:cNvGrpSpPr/>
          <p:nvPr/>
        </p:nvGrpSpPr>
        <p:grpSpPr>
          <a:xfrm>
            <a:off x="5118715" y="4783893"/>
            <a:ext cx="5401412" cy="967372"/>
            <a:chOff x="5034530" y="1442704"/>
            <a:chExt cx="8075409" cy="5985055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620B7848-8383-0CB7-3ED9-1CEE9A46860D}"/>
                </a:ext>
              </a:extLst>
            </p:cNvPr>
            <p:cNvSpPr/>
            <p:nvPr/>
          </p:nvSpPr>
          <p:spPr>
            <a:xfrm>
              <a:off x="5360275" y="1442704"/>
              <a:ext cx="7749664" cy="5353475"/>
            </a:xfrm>
            <a:prstGeom prst="rect">
              <a:avLst/>
            </a:prstGeom>
            <a:solidFill>
              <a:srgbClr val="F5A71E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88" dirty="0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732CF0C2-591A-FEDE-4370-656C1E78B397}"/>
                </a:ext>
              </a:extLst>
            </p:cNvPr>
            <p:cNvSpPr/>
            <p:nvPr/>
          </p:nvSpPr>
          <p:spPr>
            <a:xfrm>
              <a:off x="5034530" y="2074290"/>
              <a:ext cx="7858841" cy="5353469"/>
            </a:xfrm>
            <a:prstGeom prst="rect">
              <a:avLst/>
            </a:prstGeom>
            <a:solidFill>
              <a:srgbClr val="29414D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88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A103A2E2-2503-9588-8F6C-6348A60283F9}"/>
              </a:ext>
            </a:extLst>
          </p:cNvPr>
          <p:cNvGrpSpPr/>
          <p:nvPr/>
        </p:nvGrpSpPr>
        <p:grpSpPr>
          <a:xfrm>
            <a:off x="5336597" y="1466661"/>
            <a:ext cx="2647847" cy="651126"/>
            <a:chOff x="7092480" y="2469931"/>
            <a:chExt cx="2660285" cy="670314"/>
          </a:xfrm>
        </p:grpSpPr>
        <p:sp>
          <p:nvSpPr>
            <p:cNvPr id="38" name="TextBox 121">
              <a:extLst>
                <a:ext uri="{FF2B5EF4-FFF2-40B4-BE49-F238E27FC236}">
                  <a16:creationId xmlns:a16="http://schemas.microsoft.com/office/drawing/2014/main" id="{9E559D35-0A12-B0DD-20BC-24B76FD2F7E6}"/>
                </a:ext>
              </a:extLst>
            </p:cNvPr>
            <p:cNvSpPr txBox="1"/>
            <p:nvPr/>
          </p:nvSpPr>
          <p:spPr>
            <a:xfrm>
              <a:off x="7092480" y="2773822"/>
              <a:ext cx="2660285" cy="36642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marL="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49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898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48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797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746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696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645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594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kern="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Damage in CRST Custody</a:t>
              </a:r>
            </a:p>
          </p:txBody>
        </p:sp>
        <p:sp>
          <p:nvSpPr>
            <p:cNvPr id="39" name="TextBox 121">
              <a:extLst>
                <a:ext uri="{FF2B5EF4-FFF2-40B4-BE49-F238E27FC236}">
                  <a16:creationId xmlns:a16="http://schemas.microsoft.com/office/drawing/2014/main" id="{0E348991-7AFA-E94A-0CC1-4FE621DED54A}"/>
                </a:ext>
              </a:extLst>
            </p:cNvPr>
            <p:cNvSpPr txBox="1"/>
            <p:nvPr/>
          </p:nvSpPr>
          <p:spPr>
            <a:xfrm>
              <a:off x="7092480" y="2469931"/>
              <a:ext cx="2643214" cy="40672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en-US"/>
              </a:defPPr>
              <a:lvl1pPr marL="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49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898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48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797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746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696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645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594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90000"/>
                </a:lnSpc>
              </a:pPr>
              <a:r>
                <a:rPr lang="en-US" sz="1800" kern="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Warehouse</a:t>
              </a: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4BDBCE08-CAD4-951C-5E88-3E0E4AC490DE}"/>
              </a:ext>
            </a:extLst>
          </p:cNvPr>
          <p:cNvGrpSpPr/>
          <p:nvPr/>
        </p:nvGrpSpPr>
        <p:grpSpPr>
          <a:xfrm>
            <a:off x="5275779" y="2729011"/>
            <a:ext cx="2647848" cy="539945"/>
            <a:chOff x="7092480" y="2469930"/>
            <a:chExt cx="2660286" cy="642829"/>
          </a:xfrm>
        </p:grpSpPr>
        <p:sp>
          <p:nvSpPr>
            <p:cNvPr id="41" name="TextBox 121">
              <a:extLst>
                <a:ext uri="{FF2B5EF4-FFF2-40B4-BE49-F238E27FC236}">
                  <a16:creationId xmlns:a16="http://schemas.microsoft.com/office/drawing/2014/main" id="{4459C939-AFDD-9E5A-3299-4A09C01AD82A}"/>
                </a:ext>
              </a:extLst>
            </p:cNvPr>
            <p:cNvSpPr txBox="1"/>
            <p:nvPr/>
          </p:nvSpPr>
          <p:spPr>
            <a:xfrm>
              <a:off x="7092481" y="2801300"/>
              <a:ext cx="2660285" cy="31145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marL="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49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898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48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797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746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696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645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594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100" kern="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Damage Occurred in transit or at site</a:t>
              </a:r>
            </a:p>
          </p:txBody>
        </p:sp>
        <p:sp>
          <p:nvSpPr>
            <p:cNvPr id="42" name="TextBox 121">
              <a:extLst>
                <a:ext uri="{FF2B5EF4-FFF2-40B4-BE49-F238E27FC236}">
                  <a16:creationId xmlns:a16="http://schemas.microsoft.com/office/drawing/2014/main" id="{C52E8699-EEC7-4D0E-D226-D8BB5E5A2458}"/>
                </a:ext>
              </a:extLst>
            </p:cNvPr>
            <p:cNvSpPr txBox="1"/>
            <p:nvPr/>
          </p:nvSpPr>
          <p:spPr>
            <a:xfrm>
              <a:off x="7092480" y="2469930"/>
              <a:ext cx="2643214" cy="40672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en-US"/>
              </a:defPPr>
              <a:lvl1pPr marL="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49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898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48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797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746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696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645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594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90000"/>
                </a:lnSpc>
              </a:pPr>
              <a:r>
                <a:rPr lang="en-US" sz="1800" kern="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Delivery Damage</a:t>
              </a: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FFCDEDEB-3BBB-CD03-C3A2-2B88B5255A44}"/>
              </a:ext>
            </a:extLst>
          </p:cNvPr>
          <p:cNvGrpSpPr/>
          <p:nvPr/>
        </p:nvGrpSpPr>
        <p:grpSpPr>
          <a:xfrm>
            <a:off x="5285450" y="3868421"/>
            <a:ext cx="2647847" cy="670752"/>
            <a:chOff x="7092480" y="2469931"/>
            <a:chExt cx="2660285" cy="798562"/>
          </a:xfrm>
        </p:grpSpPr>
        <p:sp>
          <p:nvSpPr>
            <p:cNvPr id="44" name="TextBox 121">
              <a:extLst>
                <a:ext uri="{FF2B5EF4-FFF2-40B4-BE49-F238E27FC236}">
                  <a16:creationId xmlns:a16="http://schemas.microsoft.com/office/drawing/2014/main" id="{33C89365-AB40-D8D3-837E-EBB7D189C5F0}"/>
                </a:ext>
              </a:extLst>
            </p:cNvPr>
            <p:cNvSpPr txBox="1"/>
            <p:nvPr/>
          </p:nvSpPr>
          <p:spPr>
            <a:xfrm>
              <a:off x="7092480" y="2645575"/>
              <a:ext cx="2660285" cy="62291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marL="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49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898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48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797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746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696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645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594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kern="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Manufacturer Shipped short</a:t>
              </a:r>
            </a:p>
          </p:txBody>
        </p:sp>
        <p:sp>
          <p:nvSpPr>
            <p:cNvPr id="45" name="TextBox 121">
              <a:extLst>
                <a:ext uri="{FF2B5EF4-FFF2-40B4-BE49-F238E27FC236}">
                  <a16:creationId xmlns:a16="http://schemas.microsoft.com/office/drawing/2014/main" id="{A4B20B89-03E9-FC1C-8F30-45259AE3D0AF}"/>
                </a:ext>
              </a:extLst>
            </p:cNvPr>
            <p:cNvSpPr txBox="1"/>
            <p:nvPr/>
          </p:nvSpPr>
          <p:spPr>
            <a:xfrm>
              <a:off x="7092480" y="2469931"/>
              <a:ext cx="2643214" cy="40672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en-US"/>
              </a:defPPr>
              <a:lvl1pPr marL="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49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898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48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797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746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696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645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594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90000"/>
                </a:lnSpc>
              </a:pPr>
              <a:r>
                <a:rPr lang="en-US" sz="1800" kern="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Short</a:t>
              </a: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2CA51282-EC9F-9CED-439E-ED61334A345E}"/>
              </a:ext>
            </a:extLst>
          </p:cNvPr>
          <p:cNvGrpSpPr/>
          <p:nvPr/>
        </p:nvGrpSpPr>
        <p:grpSpPr>
          <a:xfrm>
            <a:off x="5327824" y="5027258"/>
            <a:ext cx="2763451" cy="564926"/>
            <a:chOff x="7092480" y="2467674"/>
            <a:chExt cx="2776432" cy="672571"/>
          </a:xfrm>
        </p:grpSpPr>
        <p:sp>
          <p:nvSpPr>
            <p:cNvPr id="47" name="TextBox 121">
              <a:extLst>
                <a:ext uri="{FF2B5EF4-FFF2-40B4-BE49-F238E27FC236}">
                  <a16:creationId xmlns:a16="http://schemas.microsoft.com/office/drawing/2014/main" id="{29271D24-19E7-EF93-B647-3211DB777D7E}"/>
                </a:ext>
              </a:extLst>
            </p:cNvPr>
            <p:cNvSpPr txBox="1"/>
            <p:nvPr/>
          </p:nvSpPr>
          <p:spPr>
            <a:xfrm>
              <a:off x="7092480" y="2773822"/>
              <a:ext cx="2776432" cy="36642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marL="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49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898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48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797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746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696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645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594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kern="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Linehaul carrier damaged goods</a:t>
              </a:r>
            </a:p>
          </p:txBody>
        </p:sp>
        <p:sp>
          <p:nvSpPr>
            <p:cNvPr id="48" name="TextBox 121">
              <a:extLst>
                <a:ext uri="{FF2B5EF4-FFF2-40B4-BE49-F238E27FC236}">
                  <a16:creationId xmlns:a16="http://schemas.microsoft.com/office/drawing/2014/main" id="{C0A2AAFA-1107-45E0-D513-F390E16221A3}"/>
                </a:ext>
              </a:extLst>
            </p:cNvPr>
            <p:cNvSpPr txBox="1"/>
            <p:nvPr/>
          </p:nvSpPr>
          <p:spPr>
            <a:xfrm>
              <a:off x="7092480" y="2467674"/>
              <a:ext cx="2643214" cy="40672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en-US"/>
              </a:defPPr>
              <a:lvl1pPr marL="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49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898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48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797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746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696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645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594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90000"/>
                </a:lnSpc>
              </a:pPr>
              <a:r>
                <a:rPr lang="en-US" sz="1800" kern="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Inbound Damage YTD</a:t>
              </a:r>
            </a:p>
          </p:txBody>
        </p:sp>
      </p:grpSp>
      <p:sp>
        <p:nvSpPr>
          <p:cNvPr id="49" name="TextBox 121">
            <a:extLst>
              <a:ext uri="{FF2B5EF4-FFF2-40B4-BE49-F238E27FC236}">
                <a16:creationId xmlns:a16="http://schemas.microsoft.com/office/drawing/2014/main" id="{3F74146E-DEC9-E9FE-4B9C-E8FAD58E5750}"/>
              </a:ext>
            </a:extLst>
          </p:cNvPr>
          <p:cNvSpPr txBox="1"/>
          <p:nvPr/>
        </p:nvSpPr>
        <p:spPr>
          <a:xfrm>
            <a:off x="8229916" y="2836530"/>
            <a:ext cx="1773848" cy="3416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marL="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898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48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797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46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96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645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94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sz="1800" kern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 New 8 YTD</a:t>
            </a:r>
          </a:p>
        </p:txBody>
      </p:sp>
      <p:sp>
        <p:nvSpPr>
          <p:cNvPr id="50" name="TextBox 121">
            <a:extLst>
              <a:ext uri="{FF2B5EF4-FFF2-40B4-BE49-F238E27FC236}">
                <a16:creationId xmlns:a16="http://schemas.microsoft.com/office/drawing/2014/main" id="{4F15A5E9-4B89-D603-CB94-BE57822E71DC}"/>
              </a:ext>
            </a:extLst>
          </p:cNvPr>
          <p:cNvSpPr txBox="1"/>
          <p:nvPr/>
        </p:nvSpPr>
        <p:spPr>
          <a:xfrm>
            <a:off x="8165033" y="1690931"/>
            <a:ext cx="1773848" cy="3416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marL="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898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48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797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46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96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645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94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sz="1800" kern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 New 31 YTD</a:t>
            </a:r>
          </a:p>
        </p:txBody>
      </p:sp>
      <p:sp>
        <p:nvSpPr>
          <p:cNvPr id="51" name="TextBox 121">
            <a:extLst>
              <a:ext uri="{FF2B5EF4-FFF2-40B4-BE49-F238E27FC236}">
                <a16:creationId xmlns:a16="http://schemas.microsoft.com/office/drawing/2014/main" id="{CFD7275C-A8ED-C52C-D02A-1607C5F57EB0}"/>
              </a:ext>
            </a:extLst>
          </p:cNvPr>
          <p:cNvSpPr txBox="1"/>
          <p:nvPr/>
        </p:nvSpPr>
        <p:spPr>
          <a:xfrm>
            <a:off x="8300834" y="4039237"/>
            <a:ext cx="1773848" cy="3416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marL="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898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48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797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46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96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645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94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sz="1800" kern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 New 9 YTD</a:t>
            </a:r>
          </a:p>
        </p:txBody>
      </p:sp>
      <p:sp>
        <p:nvSpPr>
          <p:cNvPr id="52" name="TextBox 121">
            <a:extLst>
              <a:ext uri="{FF2B5EF4-FFF2-40B4-BE49-F238E27FC236}">
                <a16:creationId xmlns:a16="http://schemas.microsoft.com/office/drawing/2014/main" id="{044D0591-AFF4-5C55-AF7B-B8CC375E27B8}"/>
              </a:ext>
            </a:extLst>
          </p:cNvPr>
          <p:cNvSpPr txBox="1"/>
          <p:nvPr/>
        </p:nvSpPr>
        <p:spPr>
          <a:xfrm>
            <a:off x="8165034" y="5113591"/>
            <a:ext cx="1991130" cy="3139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marL="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898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48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797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46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96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645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94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sz="1600" kern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74 New 1,041 YTD</a:t>
            </a:r>
          </a:p>
        </p:txBody>
      </p:sp>
    </p:spTree>
    <p:extLst>
      <p:ext uri="{BB962C8B-B14F-4D97-AF65-F5344CB8AC3E}">
        <p14:creationId xmlns:p14="http://schemas.microsoft.com/office/powerpoint/2010/main" val="10575221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F470253E-02FC-46AD-5E12-EFC533AA22E6}"/>
              </a:ext>
            </a:extLst>
          </p:cNvPr>
          <p:cNvSpPr/>
          <p:nvPr/>
        </p:nvSpPr>
        <p:spPr>
          <a:xfrm>
            <a:off x="8211493" y="2951430"/>
            <a:ext cx="2890961" cy="237200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7FE831F-07E1-4D3C-7103-9A860DE62AC4}"/>
              </a:ext>
            </a:extLst>
          </p:cNvPr>
          <p:cNvSpPr/>
          <p:nvPr/>
        </p:nvSpPr>
        <p:spPr>
          <a:xfrm>
            <a:off x="8211493" y="1348965"/>
            <a:ext cx="2890961" cy="139423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A3C9182-C24E-FF39-A727-8C17254DA6CB}"/>
              </a:ext>
            </a:extLst>
          </p:cNvPr>
          <p:cNvSpPr txBox="1">
            <a:spLocks/>
          </p:cNvSpPr>
          <p:nvPr/>
        </p:nvSpPr>
        <p:spPr>
          <a:xfrm>
            <a:off x="265615" y="45487"/>
            <a:ext cx="12192000" cy="10521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22">
              <a:defRPr/>
            </a:pPr>
            <a:r>
              <a:rPr lang="en-US" sz="4401" b="1" spc="-150" dirty="0">
                <a:solidFill>
                  <a:srgbClr val="F5A71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Damage Totals by Type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B27206E-84D3-CDA0-7EA6-A14C331DCE1C}"/>
              </a:ext>
            </a:extLst>
          </p:cNvPr>
          <p:cNvSpPr/>
          <p:nvPr/>
        </p:nvSpPr>
        <p:spPr>
          <a:xfrm>
            <a:off x="2" y="6812280"/>
            <a:ext cx="12188951" cy="45720"/>
          </a:xfrm>
          <a:prstGeom prst="rect">
            <a:avLst/>
          </a:prstGeom>
          <a:solidFill>
            <a:srgbClr val="F5A7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10"/>
          </a:p>
        </p:txBody>
      </p:sp>
      <p:pic>
        <p:nvPicPr>
          <p:cNvPr id="4" name="Picture 3" descr="89th Annual SCYA Midwinter Regatta - NHYC : Southern California Yachting  Association">
            <a:extLst>
              <a:ext uri="{FF2B5EF4-FFF2-40B4-BE49-F238E27FC236}">
                <a16:creationId xmlns:a16="http://schemas.microsoft.com/office/drawing/2014/main" id="{AFA048E6-C14E-D220-A7E1-90DAA8ABD92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116840" y="6297769"/>
            <a:ext cx="1322329" cy="344550"/>
          </a:xfrm>
          <a:prstGeom prst="rect">
            <a:avLst/>
          </a:prstGeom>
          <a:noFill/>
        </p:spPr>
      </p:pic>
      <p:pic>
        <p:nvPicPr>
          <p:cNvPr id="5" name="Picture 4" descr="A black and grey logo&#10;&#10;Description automatically generated">
            <a:extLst>
              <a:ext uri="{FF2B5EF4-FFF2-40B4-BE49-F238E27FC236}">
                <a16:creationId xmlns:a16="http://schemas.microsoft.com/office/drawing/2014/main" id="{669B0038-E569-EEFD-8C8A-71548526A79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96175" y="6041216"/>
            <a:ext cx="1205102" cy="601103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7B2662F-8F6C-3DF6-6F0B-08DC562B22BC}"/>
              </a:ext>
            </a:extLst>
          </p:cNvPr>
          <p:cNvCxnSpPr>
            <a:cxnSpLocks/>
          </p:cNvCxnSpPr>
          <p:nvPr/>
        </p:nvCxnSpPr>
        <p:spPr>
          <a:xfrm>
            <a:off x="10609670" y="6228784"/>
            <a:ext cx="0" cy="4135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Content Placeholder 5">
            <a:extLst>
              <a:ext uri="{FF2B5EF4-FFF2-40B4-BE49-F238E27FC236}">
                <a16:creationId xmlns:a16="http://schemas.microsoft.com/office/drawing/2014/main" id="{AC73E738-0134-FBF9-4BB4-A230252553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9537399"/>
              </p:ext>
            </p:extLst>
          </p:nvPr>
        </p:nvGraphicFramePr>
        <p:xfrm>
          <a:off x="268664" y="1348965"/>
          <a:ext cx="7484686" cy="49488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D6FCF53F-4D1A-D825-3525-95E0DFE6AC43}"/>
              </a:ext>
            </a:extLst>
          </p:cNvPr>
          <p:cNvSpPr txBox="1"/>
          <p:nvPr/>
        </p:nvSpPr>
        <p:spPr>
          <a:xfrm>
            <a:off x="4660922" y="3810238"/>
            <a:ext cx="11755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431</a:t>
            </a:r>
          </a:p>
          <a:p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Dents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A5E9141-0109-CE5F-EA14-EDD4276BD558}"/>
              </a:ext>
            </a:extLst>
          </p:cNvPr>
          <p:cNvSpPr txBox="1"/>
          <p:nvPr/>
        </p:nvSpPr>
        <p:spPr>
          <a:xfrm>
            <a:off x="3588480" y="1828800"/>
            <a:ext cx="11755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61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Broken Glass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02C7506-4133-AFF3-EEBA-3D108F89E948}"/>
              </a:ext>
            </a:extLst>
          </p:cNvPr>
          <p:cNvSpPr txBox="1"/>
          <p:nvPr/>
        </p:nvSpPr>
        <p:spPr>
          <a:xfrm>
            <a:off x="1819656" y="2371532"/>
            <a:ext cx="14760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416</a:t>
            </a:r>
          </a:p>
          <a:p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Scratches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AB6D496-DD53-A1CD-F428-0D9503DF48CD}"/>
              </a:ext>
            </a:extLst>
          </p:cNvPr>
          <p:cNvSpPr txBox="1"/>
          <p:nvPr/>
        </p:nvSpPr>
        <p:spPr>
          <a:xfrm>
            <a:off x="4465517" y="1639165"/>
            <a:ext cx="18529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62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Rails &amp; Control Panels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60F72C1-970A-57F0-2796-61A52E53F47F}"/>
              </a:ext>
            </a:extLst>
          </p:cNvPr>
          <p:cNvSpPr txBox="1"/>
          <p:nvPr/>
        </p:nvSpPr>
        <p:spPr>
          <a:xfrm>
            <a:off x="6035690" y="2240280"/>
            <a:ext cx="11423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115</a:t>
            </a:r>
          </a:p>
          <a:p>
            <a:r>
              <a:rPr lang="en-US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Shelving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7140BF7-03C7-4760-5857-993690A324F8}"/>
              </a:ext>
            </a:extLst>
          </p:cNvPr>
          <p:cNvSpPr/>
          <p:nvPr/>
        </p:nvSpPr>
        <p:spPr>
          <a:xfrm>
            <a:off x="8309572" y="1422467"/>
            <a:ext cx="2897529" cy="1221146"/>
          </a:xfrm>
          <a:prstGeom prst="rect">
            <a:avLst/>
          </a:prstGeom>
          <a:solidFill>
            <a:srgbClr val="F5B00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F76790D-7A0F-0EAD-5DAA-3DE2BC086E9E}"/>
              </a:ext>
            </a:extLst>
          </p:cNvPr>
          <p:cNvSpPr/>
          <p:nvPr/>
        </p:nvSpPr>
        <p:spPr>
          <a:xfrm>
            <a:off x="8338465" y="3042326"/>
            <a:ext cx="2897528" cy="2163180"/>
          </a:xfrm>
          <a:prstGeom prst="rect">
            <a:avLst/>
          </a:prstGeom>
          <a:solidFill>
            <a:srgbClr val="F5B005"/>
          </a:solidFill>
          <a:ln>
            <a:solidFill>
              <a:srgbClr val="F5B00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249">
            <a:extLst>
              <a:ext uri="{FF2B5EF4-FFF2-40B4-BE49-F238E27FC236}">
                <a16:creationId xmlns:a16="http://schemas.microsoft.com/office/drawing/2014/main" id="{4D63D544-12A6-D6B0-AA04-D25C6863AB50}"/>
              </a:ext>
            </a:extLst>
          </p:cNvPr>
          <p:cNvSpPr txBox="1"/>
          <p:nvPr/>
        </p:nvSpPr>
        <p:spPr>
          <a:xfrm>
            <a:off x="8309572" y="1514223"/>
            <a:ext cx="27766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kern="0" dirty="0">
                <a:latin typeface="Century Gothic" panose="020B0502020202020204" pitchFamily="34" charset="0"/>
                <a:cs typeface="Arial" panose="020B0604020202020204" pitchFamily="34" charset="0"/>
              </a:rPr>
              <a:t>Total</a:t>
            </a:r>
            <a:r>
              <a:rPr lang="en-US" sz="2400" b="1" kern="0" dirty="0"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kern="0" dirty="0">
                <a:latin typeface="Century Gothic" panose="020B0502020202020204" pitchFamily="34" charset="0"/>
                <a:cs typeface="Arial" panose="020B0604020202020204" pitchFamily="34" charset="0"/>
              </a:rPr>
              <a:t>Amount</a:t>
            </a:r>
            <a:r>
              <a:rPr lang="en-US" sz="2400" b="1" kern="0" dirty="0"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6" name="TextBox 65">
            <a:extLst>
              <a:ext uri="{FF2B5EF4-FFF2-40B4-BE49-F238E27FC236}">
                <a16:creationId xmlns:a16="http://schemas.microsoft.com/office/drawing/2014/main" id="{FEF63C47-E89C-9063-5157-03939BD4E675}"/>
              </a:ext>
            </a:extLst>
          </p:cNvPr>
          <p:cNvSpPr txBox="1"/>
          <p:nvPr/>
        </p:nvSpPr>
        <p:spPr>
          <a:xfrm>
            <a:off x="8450484" y="1989737"/>
            <a:ext cx="26519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1467 </a:t>
            </a:r>
            <a:r>
              <a:rPr lang="en-US" sz="1400" dirty="0">
                <a:latin typeface="Century Gothic" panose="020B0502020202020204" pitchFamily="34" charset="0"/>
              </a:rPr>
              <a:t>cases have been damaged.</a:t>
            </a:r>
          </a:p>
        </p:txBody>
      </p:sp>
      <p:sp>
        <p:nvSpPr>
          <p:cNvPr id="17" name="TextBox 1">
            <a:extLst>
              <a:ext uri="{FF2B5EF4-FFF2-40B4-BE49-F238E27FC236}">
                <a16:creationId xmlns:a16="http://schemas.microsoft.com/office/drawing/2014/main" id="{2E7142AA-AF47-023E-C6C5-1C9544F713F2}"/>
              </a:ext>
            </a:extLst>
          </p:cNvPr>
          <p:cNvSpPr txBox="1"/>
          <p:nvPr/>
        </p:nvSpPr>
        <p:spPr>
          <a:xfrm>
            <a:off x="8309572" y="3062603"/>
            <a:ext cx="2827978" cy="747635"/>
          </a:xfrm>
          <a:prstGeom prst="rect">
            <a:avLst/>
          </a:prstGeom>
        </p:spPr>
        <p:txBody>
          <a:bodyPr wrap="square" rtlCol="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>
                <a:latin typeface="Century Gothic" panose="020B0502020202020204" pitchFamily="34" charset="0"/>
              </a:rPr>
              <a:t>2023 vs 2024 Comparison:</a:t>
            </a:r>
          </a:p>
          <a:p>
            <a:endParaRPr lang="en-US" sz="2000" b="1" dirty="0">
              <a:latin typeface="Century Gothic" panose="020B0502020202020204" pitchFamily="34" charset="0"/>
            </a:endParaRPr>
          </a:p>
        </p:txBody>
      </p:sp>
      <p:sp>
        <p:nvSpPr>
          <p:cNvPr id="21" name="TextBox 15">
            <a:extLst>
              <a:ext uri="{FF2B5EF4-FFF2-40B4-BE49-F238E27FC236}">
                <a16:creationId xmlns:a16="http://schemas.microsoft.com/office/drawing/2014/main" id="{1FA48A34-C2FE-1308-9464-6C4205E718CF}"/>
              </a:ext>
            </a:extLst>
          </p:cNvPr>
          <p:cNvSpPr txBox="1"/>
          <p:nvPr/>
        </p:nvSpPr>
        <p:spPr>
          <a:xfrm>
            <a:off x="8522911" y="3818353"/>
            <a:ext cx="13297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u="sng" dirty="0">
                <a:latin typeface="Century Gothic" panose="020B0502020202020204" pitchFamily="34" charset="0"/>
              </a:rPr>
              <a:t>2023</a:t>
            </a:r>
          </a:p>
          <a:p>
            <a:pPr algn="ctr"/>
            <a:r>
              <a:rPr lang="en-US" dirty="0">
                <a:latin typeface="Century Gothic" panose="020B0502020202020204" pitchFamily="34" charset="0"/>
              </a:rPr>
              <a:t>1152</a:t>
            </a:r>
          </a:p>
        </p:txBody>
      </p:sp>
      <p:sp>
        <p:nvSpPr>
          <p:cNvPr id="22" name="TextBox 16">
            <a:extLst>
              <a:ext uri="{FF2B5EF4-FFF2-40B4-BE49-F238E27FC236}">
                <a16:creationId xmlns:a16="http://schemas.microsoft.com/office/drawing/2014/main" id="{BEE4715B-CA63-8EFD-EB9E-1D29F802CE7B}"/>
              </a:ext>
            </a:extLst>
          </p:cNvPr>
          <p:cNvSpPr txBox="1"/>
          <p:nvPr/>
        </p:nvSpPr>
        <p:spPr>
          <a:xfrm>
            <a:off x="9683271" y="3799045"/>
            <a:ext cx="13297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u="sng" dirty="0">
                <a:latin typeface="Century Gothic" panose="020B0502020202020204" pitchFamily="34" charset="0"/>
              </a:rPr>
              <a:t>2024</a:t>
            </a:r>
          </a:p>
          <a:p>
            <a:pPr algn="ctr"/>
            <a:r>
              <a:rPr lang="en-US" dirty="0">
                <a:latin typeface="Century Gothic" panose="020B0502020202020204" pitchFamily="34" charset="0"/>
              </a:rPr>
              <a:t>1467</a:t>
            </a:r>
          </a:p>
        </p:txBody>
      </p:sp>
      <p:sp>
        <p:nvSpPr>
          <p:cNvPr id="23" name="TextBox 17">
            <a:extLst>
              <a:ext uri="{FF2B5EF4-FFF2-40B4-BE49-F238E27FC236}">
                <a16:creationId xmlns:a16="http://schemas.microsoft.com/office/drawing/2014/main" id="{0B18B45D-607A-87F0-F479-4A8FDB1C637C}"/>
              </a:ext>
            </a:extLst>
          </p:cNvPr>
          <p:cNvSpPr txBox="1"/>
          <p:nvPr/>
        </p:nvSpPr>
        <p:spPr>
          <a:xfrm>
            <a:off x="8450484" y="4662525"/>
            <a:ext cx="26844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 dirty="0">
                <a:latin typeface="Century Gothic" panose="020B0502020202020204" pitchFamily="34" charset="0"/>
              </a:rPr>
              <a:t>27% DMG Increase YTD</a:t>
            </a:r>
          </a:p>
        </p:txBody>
      </p:sp>
    </p:spTree>
    <p:extLst>
      <p:ext uri="{BB962C8B-B14F-4D97-AF65-F5344CB8AC3E}">
        <p14:creationId xmlns:p14="http://schemas.microsoft.com/office/powerpoint/2010/main" val="8939702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3C9182-C24E-FF39-A727-8C17254DA6CB}"/>
              </a:ext>
            </a:extLst>
          </p:cNvPr>
          <p:cNvSpPr txBox="1">
            <a:spLocks/>
          </p:cNvSpPr>
          <p:nvPr/>
        </p:nvSpPr>
        <p:spPr>
          <a:xfrm>
            <a:off x="268664" y="118482"/>
            <a:ext cx="12192000" cy="10521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22">
              <a:defRPr/>
            </a:pPr>
            <a:r>
              <a:rPr lang="en-US" sz="4401" b="1" spc="-150" dirty="0">
                <a:solidFill>
                  <a:srgbClr val="F5A71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Damage Types by Vendor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B27206E-84D3-CDA0-7EA6-A14C331DCE1C}"/>
              </a:ext>
            </a:extLst>
          </p:cNvPr>
          <p:cNvSpPr/>
          <p:nvPr/>
        </p:nvSpPr>
        <p:spPr>
          <a:xfrm>
            <a:off x="2" y="6812280"/>
            <a:ext cx="12188951" cy="45720"/>
          </a:xfrm>
          <a:prstGeom prst="rect">
            <a:avLst/>
          </a:prstGeom>
          <a:solidFill>
            <a:srgbClr val="F5A7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10"/>
          </a:p>
        </p:txBody>
      </p:sp>
      <p:pic>
        <p:nvPicPr>
          <p:cNvPr id="4" name="Picture 3" descr="89th Annual SCYA Midwinter Regatta - NHYC : Southern California Yachting  Association">
            <a:extLst>
              <a:ext uri="{FF2B5EF4-FFF2-40B4-BE49-F238E27FC236}">
                <a16:creationId xmlns:a16="http://schemas.microsoft.com/office/drawing/2014/main" id="{14DB609C-4A5E-9120-2F71-D8DCE7BC734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116840" y="6297769"/>
            <a:ext cx="1322329" cy="344550"/>
          </a:xfrm>
          <a:prstGeom prst="rect">
            <a:avLst/>
          </a:prstGeom>
          <a:noFill/>
        </p:spPr>
      </p:pic>
      <p:pic>
        <p:nvPicPr>
          <p:cNvPr id="5" name="Picture 4" descr="A black and grey logo&#10;&#10;Description automatically generated">
            <a:extLst>
              <a:ext uri="{FF2B5EF4-FFF2-40B4-BE49-F238E27FC236}">
                <a16:creationId xmlns:a16="http://schemas.microsoft.com/office/drawing/2014/main" id="{88B1A289-997A-5FB9-6120-53367ECB2FC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96175" y="6041216"/>
            <a:ext cx="1205102" cy="601103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1A098EE-ACA0-1B9E-C859-A540CC0F7E58}"/>
              </a:ext>
            </a:extLst>
          </p:cNvPr>
          <p:cNvCxnSpPr>
            <a:cxnSpLocks/>
          </p:cNvCxnSpPr>
          <p:nvPr/>
        </p:nvCxnSpPr>
        <p:spPr>
          <a:xfrm>
            <a:off x="10609670" y="6228784"/>
            <a:ext cx="0" cy="4135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Content Placeholder 5">
            <a:extLst>
              <a:ext uri="{FF2B5EF4-FFF2-40B4-BE49-F238E27FC236}">
                <a16:creationId xmlns:a16="http://schemas.microsoft.com/office/drawing/2014/main" id="{93539BA0-21ED-35BE-DB13-66E2EA5B64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4025382"/>
              </p:ext>
            </p:extLst>
          </p:nvPr>
        </p:nvGraphicFramePr>
        <p:xfrm>
          <a:off x="416147" y="1082267"/>
          <a:ext cx="11485130" cy="45733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6643DA4-401B-7CA7-684F-1DE1569FD39A}"/>
              </a:ext>
            </a:extLst>
          </p:cNvPr>
          <p:cNvSpPr/>
          <p:nvPr/>
        </p:nvSpPr>
        <p:spPr>
          <a:xfrm>
            <a:off x="715349" y="5292760"/>
            <a:ext cx="11017942" cy="748456"/>
          </a:xfrm>
          <a:prstGeom prst="roundRect">
            <a:avLst/>
          </a:prstGeom>
          <a:solidFill>
            <a:srgbClr val="F5B005"/>
          </a:solidFill>
          <a:ln>
            <a:solidFill>
              <a:srgbClr val="F5B005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" name="TextBox 3">
            <a:extLst>
              <a:ext uri="{FF2B5EF4-FFF2-40B4-BE49-F238E27FC236}">
                <a16:creationId xmlns:a16="http://schemas.microsoft.com/office/drawing/2014/main" id="{59989328-FF02-A33A-0F78-3A822A433D72}"/>
              </a:ext>
            </a:extLst>
          </p:cNvPr>
          <p:cNvSpPr txBox="1"/>
          <p:nvPr/>
        </p:nvSpPr>
        <p:spPr>
          <a:xfrm>
            <a:off x="1065111" y="5394885"/>
            <a:ext cx="20834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b="1" dirty="0">
                <a:latin typeface="Century Gothic" panose="020B0502020202020204" pitchFamily="34" charset="0"/>
              </a:rPr>
              <a:t>Damage Ratio </a:t>
            </a:r>
          </a:p>
          <a:p>
            <a:pPr algn="ctr"/>
            <a:r>
              <a:rPr lang="en-US" sz="1400" b="1" dirty="0">
                <a:latin typeface="Century Gothic" panose="020B0502020202020204" pitchFamily="34" charset="0"/>
              </a:rPr>
              <a:t>11%</a:t>
            </a:r>
          </a:p>
          <a:p>
            <a:pPr algn="ctr"/>
            <a:r>
              <a:rPr lang="en-US" sz="1400" b="1" dirty="0">
                <a:latin typeface="Century Gothic" panose="020B0502020202020204" pitchFamily="34" charset="0"/>
              </a:rPr>
              <a:t>47/422 cases</a:t>
            </a:r>
          </a:p>
        </p:txBody>
      </p:sp>
      <p:sp>
        <p:nvSpPr>
          <p:cNvPr id="10" name="TextBox 12">
            <a:extLst>
              <a:ext uri="{FF2B5EF4-FFF2-40B4-BE49-F238E27FC236}">
                <a16:creationId xmlns:a16="http://schemas.microsoft.com/office/drawing/2014/main" id="{B87F657D-75A6-B71D-380B-5991FBB6442A}"/>
              </a:ext>
            </a:extLst>
          </p:cNvPr>
          <p:cNvSpPr txBox="1"/>
          <p:nvPr/>
        </p:nvSpPr>
        <p:spPr>
          <a:xfrm>
            <a:off x="3256048" y="5394885"/>
            <a:ext cx="18593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b="1" dirty="0">
                <a:latin typeface="Century Gothic" panose="020B0502020202020204" pitchFamily="34" charset="0"/>
              </a:rPr>
              <a:t>Damage Ratio 5%</a:t>
            </a:r>
          </a:p>
          <a:p>
            <a:pPr algn="ctr"/>
            <a:r>
              <a:rPr lang="en-US" sz="1400" b="1" dirty="0">
                <a:latin typeface="Century Gothic" panose="020B0502020202020204" pitchFamily="34" charset="0"/>
              </a:rPr>
              <a:t>124/2540 cases</a:t>
            </a:r>
          </a:p>
        </p:txBody>
      </p:sp>
      <p:sp>
        <p:nvSpPr>
          <p:cNvPr id="11" name="TextBox 14">
            <a:extLst>
              <a:ext uri="{FF2B5EF4-FFF2-40B4-BE49-F238E27FC236}">
                <a16:creationId xmlns:a16="http://schemas.microsoft.com/office/drawing/2014/main" id="{8544A763-0D14-4777-636E-8E60D9D1995D}"/>
              </a:ext>
            </a:extLst>
          </p:cNvPr>
          <p:cNvSpPr txBox="1"/>
          <p:nvPr/>
        </p:nvSpPr>
        <p:spPr>
          <a:xfrm>
            <a:off x="5437935" y="5398916"/>
            <a:ext cx="20575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>
                <a:latin typeface="Century Gothic" panose="020B0502020202020204" pitchFamily="34" charset="0"/>
              </a:rPr>
              <a:t>Damage Ratio </a:t>
            </a:r>
          </a:p>
          <a:p>
            <a:pPr algn="ctr"/>
            <a:r>
              <a:rPr lang="en-US" sz="1200" b="1" dirty="0">
                <a:latin typeface="Century Gothic" panose="020B0502020202020204" pitchFamily="34" charset="0"/>
              </a:rPr>
              <a:t>6%</a:t>
            </a:r>
          </a:p>
          <a:p>
            <a:pPr algn="ctr"/>
            <a:r>
              <a:rPr lang="en-US" sz="1200" b="1" dirty="0">
                <a:latin typeface="Century Gothic" panose="020B0502020202020204" pitchFamily="34" charset="0"/>
              </a:rPr>
              <a:t>342/5548 cases</a:t>
            </a:r>
          </a:p>
        </p:txBody>
      </p:sp>
      <p:sp>
        <p:nvSpPr>
          <p:cNvPr id="12" name="TextBox 13">
            <a:extLst>
              <a:ext uri="{FF2B5EF4-FFF2-40B4-BE49-F238E27FC236}">
                <a16:creationId xmlns:a16="http://schemas.microsoft.com/office/drawing/2014/main" id="{33A4080B-C139-23F6-40B9-B8C820AE26CB}"/>
              </a:ext>
            </a:extLst>
          </p:cNvPr>
          <p:cNvSpPr txBox="1"/>
          <p:nvPr/>
        </p:nvSpPr>
        <p:spPr>
          <a:xfrm>
            <a:off x="7495437" y="5394885"/>
            <a:ext cx="20652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>
                <a:latin typeface="Century Gothic" panose="020B0502020202020204" pitchFamily="34" charset="0"/>
              </a:rPr>
              <a:t>Damage Ratio </a:t>
            </a:r>
          </a:p>
          <a:p>
            <a:pPr algn="ctr"/>
            <a:r>
              <a:rPr lang="en-US" sz="1200" b="1" dirty="0">
                <a:latin typeface="Century Gothic" panose="020B0502020202020204" pitchFamily="34" charset="0"/>
              </a:rPr>
              <a:t>9%</a:t>
            </a:r>
          </a:p>
          <a:p>
            <a:pPr algn="ctr"/>
            <a:r>
              <a:rPr lang="en-US" sz="1200" b="1" dirty="0">
                <a:latin typeface="Century Gothic" panose="020B0502020202020204" pitchFamily="34" charset="0"/>
              </a:rPr>
              <a:t>553/6048 cases</a:t>
            </a:r>
          </a:p>
        </p:txBody>
      </p:sp>
      <p:sp>
        <p:nvSpPr>
          <p:cNvPr id="13" name="TextBox 2">
            <a:extLst>
              <a:ext uri="{FF2B5EF4-FFF2-40B4-BE49-F238E27FC236}">
                <a16:creationId xmlns:a16="http://schemas.microsoft.com/office/drawing/2014/main" id="{B3BCCFFA-FACF-E99E-E1E9-B3A21A28BC27}"/>
              </a:ext>
            </a:extLst>
          </p:cNvPr>
          <p:cNvSpPr txBox="1"/>
          <p:nvPr/>
        </p:nvSpPr>
        <p:spPr>
          <a:xfrm>
            <a:off x="9451819" y="5302500"/>
            <a:ext cx="23679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>
                <a:latin typeface="Century Gothic" panose="020B0502020202020204" pitchFamily="34" charset="0"/>
              </a:rPr>
              <a:t>Damage Ratio </a:t>
            </a:r>
          </a:p>
          <a:p>
            <a:pPr algn="ctr"/>
            <a:r>
              <a:rPr lang="en-US" sz="1200" b="1" dirty="0">
                <a:latin typeface="Century Gothic" panose="020B0502020202020204" pitchFamily="34" charset="0"/>
              </a:rPr>
              <a:t>22%</a:t>
            </a:r>
          </a:p>
          <a:p>
            <a:pPr algn="ctr"/>
            <a:r>
              <a:rPr lang="en-US" sz="1200" b="1" dirty="0">
                <a:latin typeface="Century Gothic" panose="020B0502020202020204" pitchFamily="34" charset="0"/>
              </a:rPr>
              <a:t>66/299 cases</a:t>
            </a:r>
          </a:p>
        </p:txBody>
      </p:sp>
    </p:spTree>
    <p:extLst>
      <p:ext uri="{BB962C8B-B14F-4D97-AF65-F5344CB8AC3E}">
        <p14:creationId xmlns:p14="http://schemas.microsoft.com/office/powerpoint/2010/main" val="8832936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3C9182-C24E-FF39-A727-8C17254DA6CB}"/>
              </a:ext>
            </a:extLst>
          </p:cNvPr>
          <p:cNvSpPr txBox="1">
            <a:spLocks/>
          </p:cNvSpPr>
          <p:nvPr/>
        </p:nvSpPr>
        <p:spPr>
          <a:xfrm>
            <a:off x="268664" y="118482"/>
            <a:ext cx="12192000" cy="10521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22">
              <a:defRPr/>
            </a:pPr>
            <a:r>
              <a:rPr lang="en-US" sz="4401" b="1" spc="-150" dirty="0">
                <a:solidFill>
                  <a:srgbClr val="F5A71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Custom Deli 2024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B27206E-84D3-CDA0-7EA6-A14C331DCE1C}"/>
              </a:ext>
            </a:extLst>
          </p:cNvPr>
          <p:cNvSpPr/>
          <p:nvPr/>
        </p:nvSpPr>
        <p:spPr>
          <a:xfrm>
            <a:off x="2" y="6812280"/>
            <a:ext cx="12188951" cy="45720"/>
          </a:xfrm>
          <a:prstGeom prst="rect">
            <a:avLst/>
          </a:prstGeom>
          <a:solidFill>
            <a:srgbClr val="F5A7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10"/>
          </a:p>
        </p:txBody>
      </p:sp>
      <p:pic>
        <p:nvPicPr>
          <p:cNvPr id="5" name="Picture 4" descr="89th Annual SCYA Midwinter Regatta - NHYC : Southern California Yachting  Association">
            <a:extLst>
              <a:ext uri="{FF2B5EF4-FFF2-40B4-BE49-F238E27FC236}">
                <a16:creationId xmlns:a16="http://schemas.microsoft.com/office/drawing/2014/main" id="{B111668C-359E-BEF9-E564-4285D13F3F4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116840" y="6297769"/>
            <a:ext cx="1322329" cy="344550"/>
          </a:xfrm>
          <a:prstGeom prst="rect">
            <a:avLst/>
          </a:prstGeom>
          <a:noFill/>
        </p:spPr>
      </p:pic>
      <p:pic>
        <p:nvPicPr>
          <p:cNvPr id="6" name="Picture 5" descr="A black and grey logo&#10;&#10;Description automatically generated">
            <a:extLst>
              <a:ext uri="{FF2B5EF4-FFF2-40B4-BE49-F238E27FC236}">
                <a16:creationId xmlns:a16="http://schemas.microsoft.com/office/drawing/2014/main" id="{5E107300-14B2-2544-1363-67C4BF77B93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96175" y="6041216"/>
            <a:ext cx="1205102" cy="601103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4619F32-F9F1-9673-7614-0CD0043364D1}"/>
              </a:ext>
            </a:extLst>
          </p:cNvPr>
          <p:cNvCxnSpPr>
            <a:cxnSpLocks/>
          </p:cNvCxnSpPr>
          <p:nvPr/>
        </p:nvCxnSpPr>
        <p:spPr>
          <a:xfrm>
            <a:off x="10609670" y="6228784"/>
            <a:ext cx="0" cy="4135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Content Placeholder 6">
            <a:extLst>
              <a:ext uri="{FF2B5EF4-FFF2-40B4-BE49-F238E27FC236}">
                <a16:creationId xmlns:a16="http://schemas.microsoft.com/office/drawing/2014/main" id="{A7C65E6A-A9BC-6253-A617-0A39B97FFE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2941824"/>
              </p:ext>
            </p:extLst>
          </p:nvPr>
        </p:nvGraphicFramePr>
        <p:xfrm>
          <a:off x="413192" y="1187682"/>
          <a:ext cx="7834763" cy="47958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9704DEB0-6ED3-DA9C-BEC3-0ECEF6BB9A21}"/>
              </a:ext>
            </a:extLst>
          </p:cNvPr>
          <p:cNvSpPr/>
          <p:nvPr/>
        </p:nvSpPr>
        <p:spPr>
          <a:xfrm>
            <a:off x="8655113" y="2799199"/>
            <a:ext cx="2890961" cy="2372008"/>
          </a:xfrm>
          <a:prstGeom prst="rect">
            <a:avLst/>
          </a:prstGeom>
          <a:solidFill>
            <a:srgbClr val="F5B005"/>
          </a:solidFill>
          <a:ln>
            <a:solidFill>
              <a:srgbClr val="F5B00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8AC479B-0F55-EDB0-A6C1-F7F870AEDA46}"/>
              </a:ext>
            </a:extLst>
          </p:cNvPr>
          <p:cNvSpPr/>
          <p:nvPr/>
        </p:nvSpPr>
        <p:spPr>
          <a:xfrm>
            <a:off x="8655113" y="1196734"/>
            <a:ext cx="2890961" cy="1394235"/>
          </a:xfrm>
          <a:prstGeom prst="rect">
            <a:avLst/>
          </a:prstGeom>
          <a:solidFill>
            <a:srgbClr val="F5B005"/>
          </a:solidFill>
          <a:ln>
            <a:solidFill>
              <a:srgbClr val="F5B00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0866568-D111-BC56-B556-30D17219E698}"/>
              </a:ext>
            </a:extLst>
          </p:cNvPr>
          <p:cNvSpPr/>
          <p:nvPr/>
        </p:nvSpPr>
        <p:spPr>
          <a:xfrm>
            <a:off x="8753192" y="1270236"/>
            <a:ext cx="2897529" cy="1221146"/>
          </a:xfrm>
          <a:prstGeom prst="rect">
            <a:avLst/>
          </a:prstGeom>
          <a:solidFill>
            <a:srgbClr val="098885"/>
          </a:solidFill>
          <a:ln>
            <a:solidFill>
              <a:srgbClr val="09888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A32CC50-1D77-63B4-D61E-08336BE2B97D}"/>
              </a:ext>
            </a:extLst>
          </p:cNvPr>
          <p:cNvSpPr/>
          <p:nvPr/>
        </p:nvSpPr>
        <p:spPr>
          <a:xfrm>
            <a:off x="8753193" y="2909844"/>
            <a:ext cx="2897528" cy="2163180"/>
          </a:xfrm>
          <a:prstGeom prst="rect">
            <a:avLst/>
          </a:prstGeom>
          <a:solidFill>
            <a:srgbClr val="098885"/>
          </a:solidFill>
          <a:ln>
            <a:solidFill>
              <a:srgbClr val="09888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249">
            <a:extLst>
              <a:ext uri="{FF2B5EF4-FFF2-40B4-BE49-F238E27FC236}">
                <a16:creationId xmlns:a16="http://schemas.microsoft.com/office/drawing/2014/main" id="{E9AA58F8-758D-1717-4A7B-9BCA65B6565F}"/>
              </a:ext>
            </a:extLst>
          </p:cNvPr>
          <p:cNvSpPr txBox="1"/>
          <p:nvPr/>
        </p:nvSpPr>
        <p:spPr>
          <a:xfrm>
            <a:off x="8753192" y="1361992"/>
            <a:ext cx="2776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kern="0" dirty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Top 2 Carriers</a:t>
            </a:r>
            <a:endParaRPr lang="en-US" sz="2400" b="1" kern="0" dirty="0">
              <a:solidFill>
                <a:schemeClr val="bg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65">
            <a:extLst>
              <a:ext uri="{FF2B5EF4-FFF2-40B4-BE49-F238E27FC236}">
                <a16:creationId xmlns:a16="http://schemas.microsoft.com/office/drawing/2014/main" id="{024E0A87-F172-63E8-8D90-C2AB4CAA68B6}"/>
              </a:ext>
            </a:extLst>
          </p:cNvPr>
          <p:cNvSpPr txBox="1"/>
          <p:nvPr/>
        </p:nvSpPr>
        <p:spPr>
          <a:xfrm>
            <a:off x="9284036" y="1762102"/>
            <a:ext cx="21726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AutoNum type="arabicPeriod"/>
            </a:pPr>
            <a:r>
              <a:rPr lang="en-US" sz="1400" dirty="0">
                <a:solidFill>
                  <a:schemeClr val="bg1"/>
                </a:solidFill>
                <a:latin typeface="Century Gothic" panose="020B0502020202020204" pitchFamily="34" charset="0"/>
              </a:rPr>
              <a:t>Averitt</a:t>
            </a:r>
          </a:p>
          <a:p>
            <a:r>
              <a:rPr lang="en-US" sz="1400" dirty="0">
                <a:solidFill>
                  <a:schemeClr val="bg1"/>
                </a:solidFill>
                <a:latin typeface="Century Gothic" panose="020B0502020202020204" pitchFamily="34" charset="0"/>
              </a:rPr>
              <a:t>2.    Central Transport 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3B5565A9-CDFB-6950-2627-56EA3CB41292}"/>
              </a:ext>
            </a:extLst>
          </p:cNvPr>
          <p:cNvSpPr txBox="1">
            <a:spLocks/>
          </p:cNvSpPr>
          <p:nvPr/>
        </p:nvSpPr>
        <p:spPr>
          <a:xfrm>
            <a:off x="8864447" y="3276250"/>
            <a:ext cx="2592197" cy="12289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/>
                </a:solidFill>
              </a:rPr>
              <a:t>Case damage fell last month. (12% vs 14%).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/>
                </a:solidFill>
              </a:rPr>
              <a:t># of shipments falling</a:t>
            </a:r>
          </a:p>
        </p:txBody>
      </p:sp>
    </p:spTree>
    <p:extLst>
      <p:ext uri="{BB962C8B-B14F-4D97-AF65-F5344CB8AC3E}">
        <p14:creationId xmlns:p14="http://schemas.microsoft.com/office/powerpoint/2010/main" val="22389837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3C9182-C24E-FF39-A727-8C17254DA6CB}"/>
              </a:ext>
            </a:extLst>
          </p:cNvPr>
          <p:cNvSpPr txBox="1">
            <a:spLocks/>
          </p:cNvSpPr>
          <p:nvPr/>
        </p:nvSpPr>
        <p:spPr>
          <a:xfrm>
            <a:off x="268664" y="118482"/>
            <a:ext cx="12192000" cy="10521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22">
              <a:defRPr/>
            </a:pPr>
            <a:r>
              <a:rPr lang="en-US" sz="4401" b="1" spc="-150" dirty="0">
                <a:solidFill>
                  <a:srgbClr val="F5A71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Hill Phoenix 2024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B27206E-84D3-CDA0-7EA6-A14C331DCE1C}"/>
              </a:ext>
            </a:extLst>
          </p:cNvPr>
          <p:cNvSpPr/>
          <p:nvPr/>
        </p:nvSpPr>
        <p:spPr>
          <a:xfrm>
            <a:off x="2" y="6812280"/>
            <a:ext cx="12188951" cy="45720"/>
          </a:xfrm>
          <a:prstGeom prst="rect">
            <a:avLst/>
          </a:prstGeom>
          <a:solidFill>
            <a:srgbClr val="F5A7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10"/>
          </a:p>
        </p:txBody>
      </p:sp>
      <p:pic>
        <p:nvPicPr>
          <p:cNvPr id="5" name="Picture 4" descr="89th Annual SCYA Midwinter Regatta - NHYC : Southern California Yachting  Association">
            <a:extLst>
              <a:ext uri="{FF2B5EF4-FFF2-40B4-BE49-F238E27FC236}">
                <a16:creationId xmlns:a16="http://schemas.microsoft.com/office/drawing/2014/main" id="{C2E58366-D578-FEBF-59F8-31F9D21FA49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116840" y="6297769"/>
            <a:ext cx="1322329" cy="344550"/>
          </a:xfrm>
          <a:prstGeom prst="rect">
            <a:avLst/>
          </a:prstGeom>
          <a:noFill/>
        </p:spPr>
      </p:pic>
      <p:pic>
        <p:nvPicPr>
          <p:cNvPr id="6" name="Picture 5" descr="A black and grey logo&#10;&#10;Description automatically generated">
            <a:extLst>
              <a:ext uri="{FF2B5EF4-FFF2-40B4-BE49-F238E27FC236}">
                <a16:creationId xmlns:a16="http://schemas.microsoft.com/office/drawing/2014/main" id="{9C8A2500-79E4-7738-4400-C0A58A1CDA9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96175" y="6041216"/>
            <a:ext cx="1205102" cy="601103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3AAC0A5-FA6A-9D5F-CBD3-461675630BED}"/>
              </a:ext>
            </a:extLst>
          </p:cNvPr>
          <p:cNvCxnSpPr>
            <a:cxnSpLocks/>
          </p:cNvCxnSpPr>
          <p:nvPr/>
        </p:nvCxnSpPr>
        <p:spPr>
          <a:xfrm>
            <a:off x="10609670" y="6228784"/>
            <a:ext cx="0" cy="4135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Content Placeholder 6">
            <a:extLst>
              <a:ext uri="{FF2B5EF4-FFF2-40B4-BE49-F238E27FC236}">
                <a16:creationId xmlns:a16="http://schemas.microsoft.com/office/drawing/2014/main" id="{A7C65E6A-A9BC-6253-A617-0A39B97FFE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2484742"/>
              </p:ext>
            </p:extLst>
          </p:nvPr>
        </p:nvGraphicFramePr>
        <p:xfrm>
          <a:off x="689232" y="1043745"/>
          <a:ext cx="7590502" cy="54404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DD777E47-2402-294F-CF4F-A20576681CA8}"/>
              </a:ext>
            </a:extLst>
          </p:cNvPr>
          <p:cNvSpPr/>
          <p:nvPr/>
        </p:nvSpPr>
        <p:spPr>
          <a:xfrm>
            <a:off x="8655113" y="2799199"/>
            <a:ext cx="2890961" cy="2372008"/>
          </a:xfrm>
          <a:prstGeom prst="rect">
            <a:avLst/>
          </a:prstGeom>
          <a:solidFill>
            <a:srgbClr val="F5B005"/>
          </a:solidFill>
          <a:ln>
            <a:solidFill>
              <a:srgbClr val="F5B00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FCD85A9-5C7D-D7DD-DBA3-5496DB7C2013}"/>
              </a:ext>
            </a:extLst>
          </p:cNvPr>
          <p:cNvSpPr/>
          <p:nvPr/>
        </p:nvSpPr>
        <p:spPr>
          <a:xfrm>
            <a:off x="8655113" y="1196734"/>
            <a:ext cx="2890961" cy="1394235"/>
          </a:xfrm>
          <a:prstGeom prst="rect">
            <a:avLst/>
          </a:prstGeom>
          <a:solidFill>
            <a:srgbClr val="F5B005"/>
          </a:solidFill>
          <a:ln>
            <a:solidFill>
              <a:srgbClr val="F5B00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0DC88C7-62E4-777A-96FC-3A89A22A0532}"/>
              </a:ext>
            </a:extLst>
          </p:cNvPr>
          <p:cNvSpPr/>
          <p:nvPr/>
        </p:nvSpPr>
        <p:spPr>
          <a:xfrm>
            <a:off x="8753192" y="1270236"/>
            <a:ext cx="2897529" cy="1221146"/>
          </a:xfrm>
          <a:prstGeom prst="rect">
            <a:avLst/>
          </a:prstGeom>
          <a:solidFill>
            <a:srgbClr val="098885"/>
          </a:solidFill>
          <a:ln>
            <a:solidFill>
              <a:srgbClr val="09888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57D3FD0-67DA-4DAB-D339-613242DF2B84}"/>
              </a:ext>
            </a:extLst>
          </p:cNvPr>
          <p:cNvSpPr/>
          <p:nvPr/>
        </p:nvSpPr>
        <p:spPr>
          <a:xfrm>
            <a:off x="8782085" y="2890095"/>
            <a:ext cx="2897528" cy="2163180"/>
          </a:xfrm>
          <a:prstGeom prst="rect">
            <a:avLst/>
          </a:prstGeom>
          <a:solidFill>
            <a:srgbClr val="098885"/>
          </a:solidFill>
          <a:ln>
            <a:solidFill>
              <a:srgbClr val="09888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249">
            <a:extLst>
              <a:ext uri="{FF2B5EF4-FFF2-40B4-BE49-F238E27FC236}">
                <a16:creationId xmlns:a16="http://schemas.microsoft.com/office/drawing/2014/main" id="{B1A08ADC-BC14-2F45-BD3A-45C2EC601A61}"/>
              </a:ext>
            </a:extLst>
          </p:cNvPr>
          <p:cNvSpPr txBox="1"/>
          <p:nvPr/>
        </p:nvSpPr>
        <p:spPr>
          <a:xfrm>
            <a:off x="8753192" y="1361992"/>
            <a:ext cx="2776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kern="0" dirty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Top 2 Carriers</a:t>
            </a:r>
            <a:endParaRPr lang="en-US" sz="2400" b="1" kern="0" dirty="0">
              <a:solidFill>
                <a:schemeClr val="bg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65">
            <a:extLst>
              <a:ext uri="{FF2B5EF4-FFF2-40B4-BE49-F238E27FC236}">
                <a16:creationId xmlns:a16="http://schemas.microsoft.com/office/drawing/2014/main" id="{A0C27E14-C2C2-523F-7D65-69A393F1654F}"/>
              </a:ext>
            </a:extLst>
          </p:cNvPr>
          <p:cNvSpPr txBox="1"/>
          <p:nvPr/>
        </p:nvSpPr>
        <p:spPr>
          <a:xfrm>
            <a:off x="9284036" y="1762102"/>
            <a:ext cx="21726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AutoNum type="arabicPeriod"/>
            </a:pPr>
            <a:r>
              <a:rPr lang="en-US" sz="1400" dirty="0">
                <a:solidFill>
                  <a:schemeClr val="bg1"/>
                </a:solidFill>
                <a:latin typeface="Century Gothic" panose="020B0502020202020204" pitchFamily="34" charset="0"/>
              </a:rPr>
              <a:t>Uber Freight</a:t>
            </a:r>
          </a:p>
          <a:p>
            <a:pPr marL="342900" indent="-342900">
              <a:buAutoNum type="arabicPeriod"/>
            </a:pPr>
            <a:r>
              <a:rPr lang="en-US" sz="1400" dirty="0">
                <a:solidFill>
                  <a:schemeClr val="bg1"/>
                </a:solidFill>
                <a:latin typeface="Century Gothic" panose="020B0502020202020204" pitchFamily="34" charset="0"/>
              </a:rPr>
              <a:t>Arch Transport 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7A328B31-EB85-5E44-987C-BE54734BC1BD}"/>
              </a:ext>
            </a:extLst>
          </p:cNvPr>
          <p:cNvSpPr txBox="1">
            <a:spLocks/>
          </p:cNvSpPr>
          <p:nvPr/>
        </p:nvSpPr>
        <p:spPr>
          <a:xfrm>
            <a:off x="8953877" y="3233971"/>
            <a:ext cx="2408222" cy="21121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/>
                </a:solidFill>
              </a:rPr>
              <a:t># of shipments falling as well. 0/27 cases damaged! Bravo!</a:t>
            </a:r>
          </a:p>
        </p:txBody>
      </p:sp>
    </p:spTree>
    <p:extLst>
      <p:ext uri="{BB962C8B-B14F-4D97-AF65-F5344CB8AC3E}">
        <p14:creationId xmlns:p14="http://schemas.microsoft.com/office/powerpoint/2010/main" val="24823191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24">
            <a:extLst>
              <a:ext uri="{FF2B5EF4-FFF2-40B4-BE49-F238E27FC236}">
                <a16:creationId xmlns:a16="http://schemas.microsoft.com/office/drawing/2014/main" id="{B20E5F49-145F-4BF8-3C4A-DEBBB6FD64E2}"/>
              </a:ext>
            </a:extLst>
          </p:cNvPr>
          <p:cNvSpPr/>
          <p:nvPr/>
        </p:nvSpPr>
        <p:spPr>
          <a:xfrm>
            <a:off x="1084977" y="1492"/>
            <a:ext cx="3571540" cy="6856504"/>
          </a:xfrm>
          <a:custGeom>
            <a:avLst/>
            <a:gdLst>
              <a:gd name="connsiteX0" fmla="*/ 4977284 w 5158977"/>
              <a:gd name="connsiteY0" fmla="*/ 3841859 h 9906583"/>
              <a:gd name="connsiteX1" fmla="*/ 3546234 w 5158977"/>
              <a:gd name="connsiteY1" fmla="*/ 0 h 9906583"/>
              <a:gd name="connsiteX2" fmla="*/ 1697343 w 5158977"/>
              <a:gd name="connsiteY2" fmla="*/ 0 h 9906583"/>
              <a:gd name="connsiteX3" fmla="*/ 3353550 w 5158977"/>
              <a:gd name="connsiteY3" fmla="*/ 4447898 h 9906583"/>
              <a:gd name="connsiteX4" fmla="*/ 3206332 w 5158977"/>
              <a:gd name="connsiteY4" fmla="*/ 5517125 h 9906583"/>
              <a:gd name="connsiteX5" fmla="*/ 0 w 5158977"/>
              <a:gd name="connsiteY5" fmla="*/ 9906584 h 9906583"/>
              <a:gd name="connsiteX6" fmla="*/ 2145493 w 5158977"/>
              <a:gd name="connsiteY6" fmla="*/ 9906584 h 9906583"/>
              <a:gd name="connsiteX7" fmla="*/ 4607073 w 5158977"/>
              <a:gd name="connsiteY7" fmla="*/ 6538735 h 9906583"/>
              <a:gd name="connsiteX8" fmla="*/ 4977284 w 5158977"/>
              <a:gd name="connsiteY8" fmla="*/ 3841859 h 9906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58977" h="9906583">
                <a:moveTo>
                  <a:pt x="4977284" y="3841859"/>
                </a:moveTo>
                <a:lnTo>
                  <a:pt x="3546234" y="0"/>
                </a:lnTo>
                <a:lnTo>
                  <a:pt x="1697343" y="0"/>
                </a:lnTo>
                <a:lnTo>
                  <a:pt x="3353550" y="4447898"/>
                </a:lnTo>
                <a:cubicBezTo>
                  <a:pt x="3487779" y="4807193"/>
                  <a:pt x="3431490" y="5207612"/>
                  <a:pt x="3206332" y="5517125"/>
                </a:cubicBezTo>
                <a:lnTo>
                  <a:pt x="0" y="9906584"/>
                </a:lnTo>
                <a:lnTo>
                  <a:pt x="2145493" y="9906584"/>
                </a:lnTo>
                <a:lnTo>
                  <a:pt x="4607073" y="6538735"/>
                </a:lnTo>
                <a:cubicBezTo>
                  <a:pt x="5176462" y="5757377"/>
                  <a:pt x="5315021" y="4748754"/>
                  <a:pt x="4977284" y="3841859"/>
                </a:cubicBezTo>
                <a:close/>
              </a:path>
            </a:pathLst>
          </a:custGeom>
          <a:solidFill>
            <a:srgbClr val="EDAB05"/>
          </a:solidFill>
          <a:ln w="21638" cap="flat">
            <a:solidFill>
              <a:srgbClr val="EDAB05"/>
            </a:solidFill>
            <a:prstDash val="solid"/>
            <a:miter/>
          </a:ln>
        </p:spPr>
        <p:txBody>
          <a:bodyPr rtlCol="0" anchor="ctr"/>
          <a:lstStyle/>
          <a:p>
            <a:endParaRPr lang="en-US" sz="1800">
              <a:latin typeface="Segoe UI" panose="020B0502040204020203" pitchFamily="34" charset="0"/>
            </a:endParaRPr>
          </a:p>
        </p:txBody>
      </p:sp>
      <p:sp>
        <p:nvSpPr>
          <p:cNvPr id="5" name="Freeform 26">
            <a:extLst>
              <a:ext uri="{FF2B5EF4-FFF2-40B4-BE49-F238E27FC236}">
                <a16:creationId xmlns:a16="http://schemas.microsoft.com/office/drawing/2014/main" id="{35FB44DF-D7C7-9EB4-661B-993681733003}"/>
              </a:ext>
            </a:extLst>
          </p:cNvPr>
          <p:cNvSpPr/>
          <p:nvPr/>
        </p:nvSpPr>
        <p:spPr>
          <a:xfrm>
            <a:off x="-968898" y="-5168"/>
            <a:ext cx="5136779" cy="6863664"/>
          </a:xfrm>
          <a:custGeom>
            <a:avLst/>
            <a:gdLst>
              <a:gd name="connsiteX0" fmla="*/ 0 w 9659145"/>
              <a:gd name="connsiteY0" fmla="*/ 0 h 9908748"/>
              <a:gd name="connsiteX1" fmla="*/ 7988768 w 9659145"/>
              <a:gd name="connsiteY1" fmla="*/ 0 h 9908748"/>
              <a:gd name="connsiteX2" fmla="*/ 9532397 w 9659145"/>
              <a:gd name="connsiteY2" fmla="*/ 4144878 h 9908748"/>
              <a:gd name="connsiteX3" fmla="*/ 9272600 w 9659145"/>
              <a:gd name="connsiteY3" fmla="*/ 6027930 h 9908748"/>
              <a:gd name="connsiteX4" fmla="*/ 6438645 w 9659145"/>
              <a:gd name="connsiteY4" fmla="*/ 9908748 h 9908748"/>
              <a:gd name="connsiteX5" fmla="*/ 0 w 9659145"/>
              <a:gd name="connsiteY5" fmla="*/ 9908748 h 9908748"/>
              <a:gd name="connsiteX6" fmla="*/ 0 w 9659145"/>
              <a:gd name="connsiteY6" fmla="*/ 0 h 9908748"/>
              <a:gd name="connsiteX0" fmla="*/ 2608911 w 9659145"/>
              <a:gd name="connsiteY0" fmla="*/ 0 h 9908748"/>
              <a:gd name="connsiteX1" fmla="*/ 7988768 w 9659145"/>
              <a:gd name="connsiteY1" fmla="*/ 0 h 9908748"/>
              <a:gd name="connsiteX2" fmla="*/ 9532397 w 9659145"/>
              <a:gd name="connsiteY2" fmla="*/ 4144878 h 9908748"/>
              <a:gd name="connsiteX3" fmla="*/ 9272600 w 9659145"/>
              <a:gd name="connsiteY3" fmla="*/ 6027930 h 9908748"/>
              <a:gd name="connsiteX4" fmla="*/ 6438645 w 9659145"/>
              <a:gd name="connsiteY4" fmla="*/ 9908748 h 9908748"/>
              <a:gd name="connsiteX5" fmla="*/ 0 w 9659145"/>
              <a:gd name="connsiteY5" fmla="*/ 9908748 h 9908748"/>
              <a:gd name="connsiteX6" fmla="*/ 2608911 w 9659145"/>
              <a:gd name="connsiteY6" fmla="*/ 0 h 9908748"/>
              <a:gd name="connsiteX0" fmla="*/ 330707 w 7380941"/>
              <a:gd name="connsiteY0" fmla="*/ 0 h 9908748"/>
              <a:gd name="connsiteX1" fmla="*/ 5710564 w 7380941"/>
              <a:gd name="connsiteY1" fmla="*/ 0 h 9908748"/>
              <a:gd name="connsiteX2" fmla="*/ 7254193 w 7380941"/>
              <a:gd name="connsiteY2" fmla="*/ 4144878 h 9908748"/>
              <a:gd name="connsiteX3" fmla="*/ 6994396 w 7380941"/>
              <a:gd name="connsiteY3" fmla="*/ 6027930 h 9908748"/>
              <a:gd name="connsiteX4" fmla="*/ 4160441 w 7380941"/>
              <a:gd name="connsiteY4" fmla="*/ 9908748 h 9908748"/>
              <a:gd name="connsiteX5" fmla="*/ 0 w 7380941"/>
              <a:gd name="connsiteY5" fmla="*/ 9908748 h 9908748"/>
              <a:gd name="connsiteX6" fmla="*/ 330707 w 7380941"/>
              <a:gd name="connsiteY6" fmla="*/ 0 h 9908748"/>
              <a:gd name="connsiteX0" fmla="*/ 0 w 7417686"/>
              <a:gd name="connsiteY0" fmla="*/ 73414 h 9908748"/>
              <a:gd name="connsiteX1" fmla="*/ 5747309 w 7417686"/>
              <a:gd name="connsiteY1" fmla="*/ 0 h 9908748"/>
              <a:gd name="connsiteX2" fmla="*/ 7290938 w 7417686"/>
              <a:gd name="connsiteY2" fmla="*/ 4144878 h 9908748"/>
              <a:gd name="connsiteX3" fmla="*/ 7031141 w 7417686"/>
              <a:gd name="connsiteY3" fmla="*/ 6027930 h 9908748"/>
              <a:gd name="connsiteX4" fmla="*/ 4197186 w 7417686"/>
              <a:gd name="connsiteY4" fmla="*/ 9908748 h 9908748"/>
              <a:gd name="connsiteX5" fmla="*/ 36745 w 7417686"/>
              <a:gd name="connsiteY5" fmla="*/ 9908748 h 9908748"/>
              <a:gd name="connsiteX6" fmla="*/ 0 w 7417686"/>
              <a:gd name="connsiteY6" fmla="*/ 73414 h 9908748"/>
              <a:gd name="connsiteX0" fmla="*/ 0 w 7431183"/>
              <a:gd name="connsiteY0" fmla="*/ 0 h 9916214"/>
              <a:gd name="connsiteX1" fmla="*/ 5760806 w 7431183"/>
              <a:gd name="connsiteY1" fmla="*/ 7466 h 9916214"/>
              <a:gd name="connsiteX2" fmla="*/ 7304435 w 7431183"/>
              <a:gd name="connsiteY2" fmla="*/ 4152344 h 9916214"/>
              <a:gd name="connsiteX3" fmla="*/ 7044638 w 7431183"/>
              <a:gd name="connsiteY3" fmla="*/ 6035396 h 9916214"/>
              <a:gd name="connsiteX4" fmla="*/ 4210683 w 7431183"/>
              <a:gd name="connsiteY4" fmla="*/ 9916214 h 9916214"/>
              <a:gd name="connsiteX5" fmla="*/ 50242 w 7431183"/>
              <a:gd name="connsiteY5" fmla="*/ 9916214 h 9916214"/>
              <a:gd name="connsiteX6" fmla="*/ 0 w 7431183"/>
              <a:gd name="connsiteY6" fmla="*/ 0 h 9916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31183" h="9916214">
                <a:moveTo>
                  <a:pt x="0" y="0"/>
                </a:moveTo>
                <a:lnTo>
                  <a:pt x="5760806" y="7466"/>
                </a:lnTo>
                <a:lnTo>
                  <a:pt x="7304435" y="4152344"/>
                </a:lnTo>
                <a:cubicBezTo>
                  <a:pt x="7540418" y="4784357"/>
                  <a:pt x="7442994" y="5489961"/>
                  <a:pt x="7044638" y="6035396"/>
                </a:cubicBezTo>
                <a:lnTo>
                  <a:pt x="4210683" y="9916214"/>
                </a:lnTo>
                <a:lnTo>
                  <a:pt x="50242" y="9916214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53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1638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Segoe UI" panose="020B0502040204020203" pitchFamily="34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FBDD2BD-5434-1B77-8938-99C114B8B661}"/>
              </a:ext>
            </a:extLst>
          </p:cNvPr>
          <p:cNvSpPr/>
          <p:nvPr/>
        </p:nvSpPr>
        <p:spPr>
          <a:xfrm>
            <a:off x="3663825" y="1139293"/>
            <a:ext cx="1008112" cy="1008112"/>
          </a:xfrm>
          <a:prstGeom prst="ellipse">
            <a:avLst/>
          </a:prstGeom>
          <a:solidFill>
            <a:schemeClr val="bg1"/>
          </a:solidFill>
          <a:ln w="76200">
            <a:solidFill>
              <a:srgbClr val="0A95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Segoe UI" panose="020B0502040204020203" pitchFamily="34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3C7FD33-8F57-0F3C-6907-340966B733E7}"/>
              </a:ext>
            </a:extLst>
          </p:cNvPr>
          <p:cNvSpPr/>
          <p:nvPr/>
        </p:nvSpPr>
        <p:spPr>
          <a:xfrm>
            <a:off x="4152461" y="2464903"/>
            <a:ext cx="1008112" cy="1008112"/>
          </a:xfrm>
          <a:prstGeom prst="ellipse">
            <a:avLst/>
          </a:prstGeom>
          <a:solidFill>
            <a:schemeClr val="bg1"/>
          </a:solidFill>
          <a:ln w="76200">
            <a:solidFill>
              <a:srgbClr val="0A95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Segoe UI" panose="020B0502040204020203" pitchFamily="34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78A7648-E1AD-E45E-7226-A5FCA0613FFF}"/>
              </a:ext>
            </a:extLst>
          </p:cNvPr>
          <p:cNvSpPr/>
          <p:nvPr/>
        </p:nvSpPr>
        <p:spPr>
          <a:xfrm>
            <a:off x="3873936" y="3861826"/>
            <a:ext cx="1008112" cy="1008112"/>
          </a:xfrm>
          <a:prstGeom prst="ellipse">
            <a:avLst/>
          </a:prstGeom>
          <a:solidFill>
            <a:schemeClr val="bg1"/>
          </a:solidFill>
          <a:ln w="76200">
            <a:solidFill>
              <a:srgbClr val="0A95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Segoe UI" panose="020B0502040204020203" pitchFamily="34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9D02284-3DA8-8567-077A-4DD2764E904C}"/>
              </a:ext>
            </a:extLst>
          </p:cNvPr>
          <p:cNvSpPr/>
          <p:nvPr/>
        </p:nvSpPr>
        <p:spPr>
          <a:xfrm>
            <a:off x="2953195" y="5090825"/>
            <a:ext cx="1008112" cy="1008112"/>
          </a:xfrm>
          <a:prstGeom prst="ellipse">
            <a:avLst/>
          </a:prstGeom>
          <a:solidFill>
            <a:schemeClr val="bg1"/>
          </a:solidFill>
          <a:ln w="76200">
            <a:solidFill>
              <a:srgbClr val="0A95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Segoe UI" panose="020B0502040204020203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09E6338-0FC5-D656-376D-A7BA8470ED12}"/>
              </a:ext>
            </a:extLst>
          </p:cNvPr>
          <p:cNvSpPr/>
          <p:nvPr/>
        </p:nvSpPr>
        <p:spPr>
          <a:xfrm>
            <a:off x="3836700" y="1401896"/>
            <a:ext cx="6623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>
                <a:latin typeface="Arial Black" panose="020B0A040201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lang="en-US" sz="2800" dirty="0">
              <a:latin typeface="Arial Black" panose="020B0A040201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4B40C1E-3B9E-E4B8-B4A7-4EB4A82BC98E}"/>
              </a:ext>
            </a:extLst>
          </p:cNvPr>
          <p:cNvSpPr/>
          <p:nvPr/>
        </p:nvSpPr>
        <p:spPr>
          <a:xfrm>
            <a:off x="4340756" y="2703801"/>
            <a:ext cx="6623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>
                <a:latin typeface="Arial Black" panose="020B0A040201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lang="en-US" sz="2800" dirty="0">
              <a:latin typeface="Arial Black" panose="020B0A040201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DF26298-B9A8-4CB8-9E13-84E5C3904A2B}"/>
              </a:ext>
            </a:extLst>
          </p:cNvPr>
          <p:cNvSpPr/>
          <p:nvPr/>
        </p:nvSpPr>
        <p:spPr>
          <a:xfrm>
            <a:off x="3992871" y="4104272"/>
            <a:ext cx="7267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latin typeface="Arial Black" panose="020B0A040201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lang="en-US" sz="2800" dirty="0">
              <a:latin typeface="Arial Black" panose="020B0A040201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040143-BFD7-A60D-002C-D89E8CD9E0CA}"/>
              </a:ext>
            </a:extLst>
          </p:cNvPr>
          <p:cNvSpPr/>
          <p:nvPr/>
        </p:nvSpPr>
        <p:spPr>
          <a:xfrm>
            <a:off x="3088307" y="5347371"/>
            <a:ext cx="7483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latin typeface="Arial Black" panose="020B0A040201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04</a:t>
            </a:r>
            <a:endParaRPr lang="en-US" sz="2800" dirty="0">
              <a:latin typeface="Arial Black" panose="020B0A040201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Объект 2">
            <a:extLst>
              <a:ext uri="{FF2B5EF4-FFF2-40B4-BE49-F238E27FC236}">
                <a16:creationId xmlns:a16="http://schemas.microsoft.com/office/drawing/2014/main" id="{1D03CE36-30FC-FADC-EF5E-2C1ED53CC45D}"/>
              </a:ext>
            </a:extLst>
          </p:cNvPr>
          <p:cNvSpPr txBox="1">
            <a:spLocks/>
          </p:cNvSpPr>
          <p:nvPr/>
        </p:nvSpPr>
        <p:spPr>
          <a:xfrm>
            <a:off x="5284984" y="1718350"/>
            <a:ext cx="6685343" cy="2523744"/>
          </a:xfrm>
        </p:spPr>
        <p:txBody>
          <a:bodyPr wrap="square" anchor="ctr">
            <a:spAutoFit/>
          </a:bodyPr>
          <a:lstStyle>
            <a:lvl1pPr marL="27712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Key Metrics and Dashboard Review</a:t>
            </a:r>
          </a:p>
        </p:txBody>
      </p:sp>
      <p:sp>
        <p:nvSpPr>
          <p:cNvPr id="17" name="Объект 2">
            <a:extLst>
              <a:ext uri="{FF2B5EF4-FFF2-40B4-BE49-F238E27FC236}">
                <a16:creationId xmlns:a16="http://schemas.microsoft.com/office/drawing/2014/main" id="{CFA6F56F-D1AE-FE4B-4879-84389F9E9C0B}"/>
              </a:ext>
            </a:extLst>
          </p:cNvPr>
          <p:cNvSpPr txBox="1">
            <a:spLocks/>
          </p:cNvSpPr>
          <p:nvPr/>
        </p:nvSpPr>
        <p:spPr>
          <a:xfrm>
            <a:off x="4817393" y="298416"/>
            <a:ext cx="7152934" cy="2523744"/>
          </a:xfrm>
        </p:spPr>
        <p:txBody>
          <a:bodyPr wrap="square" anchor="ctr">
            <a:spAutoFit/>
          </a:bodyPr>
          <a:lstStyle>
            <a:lvl1pPr marL="27712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Executive Summary, Highlights &amp; Challenges </a:t>
            </a:r>
          </a:p>
        </p:txBody>
      </p:sp>
      <p:sp>
        <p:nvSpPr>
          <p:cNvPr id="18" name="Объект 2">
            <a:extLst>
              <a:ext uri="{FF2B5EF4-FFF2-40B4-BE49-F238E27FC236}">
                <a16:creationId xmlns:a16="http://schemas.microsoft.com/office/drawing/2014/main" id="{EB737513-0223-F35C-CA83-9BCD0B5B64E2}"/>
              </a:ext>
            </a:extLst>
          </p:cNvPr>
          <p:cNvSpPr txBox="1">
            <a:spLocks/>
          </p:cNvSpPr>
          <p:nvPr/>
        </p:nvSpPr>
        <p:spPr>
          <a:xfrm>
            <a:off x="5003117" y="3055857"/>
            <a:ext cx="6089756" cy="2523744"/>
          </a:xfrm>
        </p:spPr>
        <p:txBody>
          <a:bodyPr wrap="square" anchor="ctr">
            <a:spAutoFit/>
          </a:bodyPr>
          <a:lstStyle>
            <a:lvl1pPr marL="27712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Current Inventory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5FDD30D5-2736-2B26-FE37-F20EFBA1B365}"/>
              </a:ext>
            </a:extLst>
          </p:cNvPr>
          <p:cNvSpPr txBox="1">
            <a:spLocks/>
          </p:cNvSpPr>
          <p:nvPr/>
        </p:nvSpPr>
        <p:spPr>
          <a:xfrm>
            <a:off x="3693723" y="-5168"/>
            <a:ext cx="2933700" cy="10521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defTabSz="914422">
              <a:defRPr/>
            </a:pPr>
            <a:br>
              <a:rPr lang="en-US" sz="4401" b="1" spc="-150" dirty="0">
                <a:solidFill>
                  <a:srgbClr val="F5A71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</a:br>
            <a:r>
              <a:rPr lang="en-US" sz="4401" b="1" spc="-150" dirty="0">
                <a:solidFill>
                  <a:srgbClr val="F5A71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Agenda </a:t>
            </a:r>
          </a:p>
        </p:txBody>
      </p:sp>
      <p:sp>
        <p:nvSpPr>
          <p:cNvPr id="20" name="Объект 2">
            <a:extLst>
              <a:ext uri="{FF2B5EF4-FFF2-40B4-BE49-F238E27FC236}">
                <a16:creationId xmlns:a16="http://schemas.microsoft.com/office/drawing/2014/main" id="{8B4068D4-FAA5-1D56-7702-39301F8FB51D}"/>
              </a:ext>
            </a:extLst>
          </p:cNvPr>
          <p:cNvSpPr txBox="1">
            <a:spLocks/>
          </p:cNvSpPr>
          <p:nvPr/>
        </p:nvSpPr>
        <p:spPr>
          <a:xfrm>
            <a:off x="3961307" y="4451753"/>
            <a:ext cx="6673362" cy="2523744"/>
          </a:xfrm>
        </p:spPr>
        <p:txBody>
          <a:bodyPr wrap="square" anchor="ctr">
            <a:spAutoFit/>
          </a:bodyPr>
          <a:lstStyle>
            <a:lvl1pPr marL="27712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Opportunities, Conclusions &amp; Actions</a:t>
            </a:r>
          </a:p>
        </p:txBody>
      </p:sp>
      <p:pic>
        <p:nvPicPr>
          <p:cNvPr id="2" name="Picture 1" descr="89th Annual SCYA Midwinter Regatta - NHYC : Southern California Yachting  Association">
            <a:extLst>
              <a:ext uri="{FF2B5EF4-FFF2-40B4-BE49-F238E27FC236}">
                <a16:creationId xmlns:a16="http://schemas.microsoft.com/office/drawing/2014/main" id="{2BE07532-DFE9-7948-A4BF-3B1BED43E7F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999144" y="6297769"/>
            <a:ext cx="1322329" cy="344550"/>
          </a:xfrm>
          <a:prstGeom prst="rect">
            <a:avLst/>
          </a:prstGeom>
          <a:noFill/>
        </p:spPr>
      </p:pic>
      <p:pic>
        <p:nvPicPr>
          <p:cNvPr id="3" name="Picture 2" descr="A black and grey logo&#10;&#10;Description automatically generated">
            <a:extLst>
              <a:ext uri="{FF2B5EF4-FFF2-40B4-BE49-F238E27FC236}">
                <a16:creationId xmlns:a16="http://schemas.microsoft.com/office/drawing/2014/main" id="{26E069D9-A98C-3FB7-8681-000CC06EC165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2326" y="6046069"/>
            <a:ext cx="1205102" cy="601103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4D059DA-8E35-C0D9-F5E4-8BD47B14F8E1}"/>
              </a:ext>
            </a:extLst>
          </p:cNvPr>
          <p:cNvCxnSpPr>
            <a:cxnSpLocks/>
          </p:cNvCxnSpPr>
          <p:nvPr/>
        </p:nvCxnSpPr>
        <p:spPr>
          <a:xfrm>
            <a:off x="10463379" y="6228784"/>
            <a:ext cx="0" cy="4135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45946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3C9182-C24E-FF39-A727-8C17254DA6CB}"/>
              </a:ext>
            </a:extLst>
          </p:cNvPr>
          <p:cNvSpPr txBox="1">
            <a:spLocks/>
          </p:cNvSpPr>
          <p:nvPr/>
        </p:nvSpPr>
        <p:spPr>
          <a:xfrm>
            <a:off x="268664" y="118482"/>
            <a:ext cx="12192000" cy="10521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22">
              <a:defRPr/>
            </a:pPr>
            <a:r>
              <a:rPr lang="en-US" sz="4401" b="1" spc="-150" dirty="0">
                <a:solidFill>
                  <a:srgbClr val="F5A71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Hussman 2024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B27206E-84D3-CDA0-7EA6-A14C331DCE1C}"/>
              </a:ext>
            </a:extLst>
          </p:cNvPr>
          <p:cNvSpPr/>
          <p:nvPr/>
        </p:nvSpPr>
        <p:spPr>
          <a:xfrm>
            <a:off x="2" y="6812280"/>
            <a:ext cx="12188951" cy="45720"/>
          </a:xfrm>
          <a:prstGeom prst="rect">
            <a:avLst/>
          </a:prstGeom>
          <a:solidFill>
            <a:srgbClr val="F5A7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10"/>
          </a:p>
        </p:txBody>
      </p:sp>
      <p:pic>
        <p:nvPicPr>
          <p:cNvPr id="4" name="Picture 3" descr="89th Annual SCYA Midwinter Regatta - NHYC : Southern California Yachting  Association">
            <a:extLst>
              <a:ext uri="{FF2B5EF4-FFF2-40B4-BE49-F238E27FC236}">
                <a16:creationId xmlns:a16="http://schemas.microsoft.com/office/drawing/2014/main" id="{C917AF13-8530-0E93-F6B6-E66955102E0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116840" y="6297769"/>
            <a:ext cx="1322329" cy="344550"/>
          </a:xfrm>
          <a:prstGeom prst="rect">
            <a:avLst/>
          </a:prstGeom>
          <a:noFill/>
        </p:spPr>
      </p:pic>
      <p:pic>
        <p:nvPicPr>
          <p:cNvPr id="5" name="Picture 4" descr="A black and grey logo&#10;&#10;Description automatically generated">
            <a:extLst>
              <a:ext uri="{FF2B5EF4-FFF2-40B4-BE49-F238E27FC236}">
                <a16:creationId xmlns:a16="http://schemas.microsoft.com/office/drawing/2014/main" id="{26E7B65D-A876-A15E-A32F-2071DF75CA4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96175" y="6041216"/>
            <a:ext cx="1205102" cy="601103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B352BDF-2D89-B768-75B2-C36D3269273A}"/>
              </a:ext>
            </a:extLst>
          </p:cNvPr>
          <p:cNvCxnSpPr>
            <a:cxnSpLocks/>
          </p:cNvCxnSpPr>
          <p:nvPr/>
        </p:nvCxnSpPr>
        <p:spPr>
          <a:xfrm>
            <a:off x="10609670" y="6228784"/>
            <a:ext cx="0" cy="4135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A7C65E6A-A9BC-6253-A617-0A39B97FFE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4126451"/>
              </p:ext>
            </p:extLst>
          </p:nvPr>
        </p:nvGraphicFramePr>
        <p:xfrm>
          <a:off x="635774" y="1236536"/>
          <a:ext cx="7765842" cy="49258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Rectangle 14">
            <a:extLst>
              <a:ext uri="{FF2B5EF4-FFF2-40B4-BE49-F238E27FC236}">
                <a16:creationId xmlns:a16="http://schemas.microsoft.com/office/drawing/2014/main" id="{BE15CB2F-70D9-28B6-7A19-56FD26FD4FF9}"/>
              </a:ext>
            </a:extLst>
          </p:cNvPr>
          <p:cNvSpPr/>
          <p:nvPr/>
        </p:nvSpPr>
        <p:spPr>
          <a:xfrm>
            <a:off x="8655113" y="2799199"/>
            <a:ext cx="2890961" cy="2372008"/>
          </a:xfrm>
          <a:prstGeom prst="rect">
            <a:avLst/>
          </a:prstGeom>
          <a:solidFill>
            <a:srgbClr val="F5B005"/>
          </a:solidFill>
          <a:ln>
            <a:solidFill>
              <a:srgbClr val="F5B00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5A6E10A-6091-8BA5-F930-E89C48B2C56E}"/>
              </a:ext>
            </a:extLst>
          </p:cNvPr>
          <p:cNvSpPr/>
          <p:nvPr/>
        </p:nvSpPr>
        <p:spPr>
          <a:xfrm>
            <a:off x="8655113" y="1196734"/>
            <a:ext cx="2890961" cy="1394235"/>
          </a:xfrm>
          <a:prstGeom prst="rect">
            <a:avLst/>
          </a:prstGeom>
          <a:solidFill>
            <a:srgbClr val="F5B005"/>
          </a:solidFill>
          <a:ln>
            <a:solidFill>
              <a:srgbClr val="F5B00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F908182-F398-DE57-0B85-9942FE487941}"/>
              </a:ext>
            </a:extLst>
          </p:cNvPr>
          <p:cNvSpPr/>
          <p:nvPr/>
        </p:nvSpPr>
        <p:spPr>
          <a:xfrm>
            <a:off x="8753192" y="1270236"/>
            <a:ext cx="2897529" cy="1221146"/>
          </a:xfrm>
          <a:prstGeom prst="rect">
            <a:avLst/>
          </a:prstGeom>
          <a:solidFill>
            <a:srgbClr val="098885"/>
          </a:solidFill>
          <a:ln>
            <a:solidFill>
              <a:srgbClr val="09888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17E7D82-71E1-F051-9F5C-F9C40F87913A}"/>
              </a:ext>
            </a:extLst>
          </p:cNvPr>
          <p:cNvSpPr/>
          <p:nvPr/>
        </p:nvSpPr>
        <p:spPr>
          <a:xfrm>
            <a:off x="8782085" y="2890095"/>
            <a:ext cx="2897528" cy="2163180"/>
          </a:xfrm>
          <a:prstGeom prst="rect">
            <a:avLst/>
          </a:prstGeom>
          <a:solidFill>
            <a:srgbClr val="098885"/>
          </a:solidFill>
          <a:ln>
            <a:solidFill>
              <a:srgbClr val="09888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249">
            <a:extLst>
              <a:ext uri="{FF2B5EF4-FFF2-40B4-BE49-F238E27FC236}">
                <a16:creationId xmlns:a16="http://schemas.microsoft.com/office/drawing/2014/main" id="{CAA7B0CE-5AB2-25AF-97B0-FA5AF82C041E}"/>
              </a:ext>
            </a:extLst>
          </p:cNvPr>
          <p:cNvSpPr txBox="1"/>
          <p:nvPr/>
        </p:nvSpPr>
        <p:spPr>
          <a:xfrm>
            <a:off x="8753192" y="1361992"/>
            <a:ext cx="2776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kern="0" dirty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Top 2 Carriers</a:t>
            </a:r>
            <a:endParaRPr lang="en-US" sz="2400" b="1" kern="0" dirty="0">
              <a:solidFill>
                <a:schemeClr val="bg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65">
            <a:extLst>
              <a:ext uri="{FF2B5EF4-FFF2-40B4-BE49-F238E27FC236}">
                <a16:creationId xmlns:a16="http://schemas.microsoft.com/office/drawing/2014/main" id="{071B20D0-B8D3-8A7A-0FA1-46FD351BF0A7}"/>
              </a:ext>
            </a:extLst>
          </p:cNvPr>
          <p:cNvSpPr txBox="1"/>
          <p:nvPr/>
        </p:nvSpPr>
        <p:spPr>
          <a:xfrm>
            <a:off x="9284036" y="1762102"/>
            <a:ext cx="21726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AutoNum type="arabicPeriod"/>
            </a:pPr>
            <a:r>
              <a:rPr lang="en-US" sz="1400" dirty="0">
                <a:solidFill>
                  <a:schemeClr val="bg1"/>
                </a:solidFill>
                <a:latin typeface="Century Gothic" panose="020B0502020202020204" pitchFamily="34" charset="0"/>
              </a:rPr>
              <a:t>Landstar</a:t>
            </a:r>
          </a:p>
          <a:p>
            <a:pPr marL="342900" indent="-342900">
              <a:buAutoNum type="arabicPeriod"/>
            </a:pPr>
            <a:r>
              <a:rPr lang="en-US" sz="1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Watco</a:t>
            </a:r>
            <a:endParaRPr lang="en-US" sz="14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203CE742-B425-9B9D-3346-57D9A5C7ABEB}"/>
              </a:ext>
            </a:extLst>
          </p:cNvPr>
          <p:cNvSpPr txBox="1">
            <a:spLocks/>
          </p:cNvSpPr>
          <p:nvPr/>
        </p:nvSpPr>
        <p:spPr>
          <a:xfrm>
            <a:off x="8866248" y="3432205"/>
            <a:ext cx="2679826" cy="12574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/>
                </a:solidFill>
              </a:rPr>
              <a:t># of shipments fell as well. Damage percentage almost doubled (6% vs 3 % last month)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3358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3C9182-C24E-FF39-A727-8C17254DA6CB}"/>
              </a:ext>
            </a:extLst>
          </p:cNvPr>
          <p:cNvSpPr txBox="1">
            <a:spLocks/>
          </p:cNvSpPr>
          <p:nvPr/>
        </p:nvSpPr>
        <p:spPr>
          <a:xfrm>
            <a:off x="268664" y="118482"/>
            <a:ext cx="12192000" cy="10521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22">
              <a:defRPr/>
            </a:pPr>
            <a:r>
              <a:rPr lang="en-US" sz="4401" b="1" spc="-150" dirty="0">
                <a:solidFill>
                  <a:srgbClr val="F5A71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Kysor Warren 2024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B27206E-84D3-CDA0-7EA6-A14C331DCE1C}"/>
              </a:ext>
            </a:extLst>
          </p:cNvPr>
          <p:cNvSpPr/>
          <p:nvPr/>
        </p:nvSpPr>
        <p:spPr>
          <a:xfrm>
            <a:off x="2" y="6812280"/>
            <a:ext cx="12188951" cy="45720"/>
          </a:xfrm>
          <a:prstGeom prst="rect">
            <a:avLst/>
          </a:prstGeom>
          <a:solidFill>
            <a:srgbClr val="F5A7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10"/>
          </a:p>
        </p:txBody>
      </p:sp>
      <p:pic>
        <p:nvPicPr>
          <p:cNvPr id="4" name="Picture 3" descr="89th Annual SCYA Midwinter Regatta - NHYC : Southern California Yachting  Association">
            <a:extLst>
              <a:ext uri="{FF2B5EF4-FFF2-40B4-BE49-F238E27FC236}">
                <a16:creationId xmlns:a16="http://schemas.microsoft.com/office/drawing/2014/main" id="{61C5BF36-E60F-B3CD-1E60-B9F4C2BC049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116840" y="6297769"/>
            <a:ext cx="1322329" cy="344550"/>
          </a:xfrm>
          <a:prstGeom prst="rect">
            <a:avLst/>
          </a:prstGeom>
          <a:noFill/>
        </p:spPr>
      </p:pic>
      <p:pic>
        <p:nvPicPr>
          <p:cNvPr id="5" name="Picture 4" descr="A black and grey logo&#10;&#10;Description automatically generated">
            <a:extLst>
              <a:ext uri="{FF2B5EF4-FFF2-40B4-BE49-F238E27FC236}">
                <a16:creationId xmlns:a16="http://schemas.microsoft.com/office/drawing/2014/main" id="{1E4FF1F3-07E4-636A-E9E1-061722646B7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96175" y="6041216"/>
            <a:ext cx="1205102" cy="601103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C430B1F-1335-E534-0120-466A6BE5F3D3}"/>
              </a:ext>
            </a:extLst>
          </p:cNvPr>
          <p:cNvCxnSpPr>
            <a:cxnSpLocks/>
          </p:cNvCxnSpPr>
          <p:nvPr/>
        </p:nvCxnSpPr>
        <p:spPr>
          <a:xfrm>
            <a:off x="10609670" y="6228784"/>
            <a:ext cx="0" cy="4135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A7C65E6A-A9BC-6253-A617-0A39B97FFE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9351494"/>
              </p:ext>
            </p:extLst>
          </p:nvPr>
        </p:nvGraphicFramePr>
        <p:xfrm>
          <a:off x="871052" y="578394"/>
          <a:ext cx="7650522" cy="51560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Rectangle 14">
            <a:extLst>
              <a:ext uri="{FF2B5EF4-FFF2-40B4-BE49-F238E27FC236}">
                <a16:creationId xmlns:a16="http://schemas.microsoft.com/office/drawing/2014/main" id="{27F88F41-F097-AD74-48C1-7B9C895C0CCF}"/>
              </a:ext>
            </a:extLst>
          </p:cNvPr>
          <p:cNvSpPr/>
          <p:nvPr/>
        </p:nvSpPr>
        <p:spPr>
          <a:xfrm>
            <a:off x="8655113" y="2799199"/>
            <a:ext cx="2890961" cy="2372008"/>
          </a:xfrm>
          <a:prstGeom prst="rect">
            <a:avLst/>
          </a:prstGeom>
          <a:solidFill>
            <a:srgbClr val="F5B005"/>
          </a:solidFill>
          <a:ln>
            <a:solidFill>
              <a:srgbClr val="F5B00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E730D8E-025C-B9B5-C5CD-161C5FA90F33}"/>
              </a:ext>
            </a:extLst>
          </p:cNvPr>
          <p:cNvSpPr/>
          <p:nvPr/>
        </p:nvSpPr>
        <p:spPr>
          <a:xfrm>
            <a:off x="8655113" y="1196734"/>
            <a:ext cx="2890961" cy="1484449"/>
          </a:xfrm>
          <a:prstGeom prst="rect">
            <a:avLst/>
          </a:prstGeom>
          <a:solidFill>
            <a:srgbClr val="F5B005"/>
          </a:solidFill>
          <a:ln>
            <a:solidFill>
              <a:srgbClr val="F5B00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36C7B6D-D4C9-CE73-48C7-A20FBEF9790F}"/>
              </a:ext>
            </a:extLst>
          </p:cNvPr>
          <p:cNvSpPr/>
          <p:nvPr/>
        </p:nvSpPr>
        <p:spPr>
          <a:xfrm>
            <a:off x="8753192" y="1270236"/>
            <a:ext cx="2897529" cy="1309470"/>
          </a:xfrm>
          <a:prstGeom prst="rect">
            <a:avLst/>
          </a:prstGeom>
          <a:solidFill>
            <a:srgbClr val="098885"/>
          </a:solidFill>
          <a:ln>
            <a:solidFill>
              <a:srgbClr val="09888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CB78D28-0E1F-CB18-8AFA-D8D24B4CA733}"/>
              </a:ext>
            </a:extLst>
          </p:cNvPr>
          <p:cNvSpPr/>
          <p:nvPr/>
        </p:nvSpPr>
        <p:spPr>
          <a:xfrm>
            <a:off x="8782085" y="2890095"/>
            <a:ext cx="2897528" cy="2163180"/>
          </a:xfrm>
          <a:prstGeom prst="rect">
            <a:avLst/>
          </a:prstGeom>
          <a:solidFill>
            <a:srgbClr val="098885"/>
          </a:solidFill>
          <a:ln>
            <a:solidFill>
              <a:srgbClr val="09888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249">
            <a:extLst>
              <a:ext uri="{FF2B5EF4-FFF2-40B4-BE49-F238E27FC236}">
                <a16:creationId xmlns:a16="http://schemas.microsoft.com/office/drawing/2014/main" id="{464A6C01-74B2-F5E5-1030-66AD4A2EECBF}"/>
              </a:ext>
            </a:extLst>
          </p:cNvPr>
          <p:cNvSpPr txBox="1"/>
          <p:nvPr/>
        </p:nvSpPr>
        <p:spPr>
          <a:xfrm>
            <a:off x="8753192" y="1361992"/>
            <a:ext cx="2776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kern="0" dirty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Top 4 Carriers</a:t>
            </a:r>
            <a:endParaRPr lang="en-US" sz="2400" b="1" kern="0" dirty="0">
              <a:solidFill>
                <a:schemeClr val="bg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65">
            <a:extLst>
              <a:ext uri="{FF2B5EF4-FFF2-40B4-BE49-F238E27FC236}">
                <a16:creationId xmlns:a16="http://schemas.microsoft.com/office/drawing/2014/main" id="{7289684F-8753-1C51-7918-EA52EF3FB973}"/>
              </a:ext>
            </a:extLst>
          </p:cNvPr>
          <p:cNvSpPr txBox="1"/>
          <p:nvPr/>
        </p:nvSpPr>
        <p:spPr>
          <a:xfrm>
            <a:off x="9297122" y="1722564"/>
            <a:ext cx="21726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AutoNum type="arabicPeriod"/>
            </a:pPr>
            <a:r>
              <a:rPr lang="en-US" sz="1200" dirty="0">
                <a:solidFill>
                  <a:schemeClr val="bg1"/>
                </a:solidFill>
                <a:latin typeface="Century Gothic" panose="020B0502020202020204" pitchFamily="34" charset="0"/>
              </a:rPr>
              <a:t>TNI</a:t>
            </a:r>
          </a:p>
          <a:p>
            <a:pPr marL="342900" indent="-342900">
              <a:buAutoNum type="arabicPeriod"/>
            </a:pPr>
            <a:r>
              <a:rPr lang="en-US" sz="12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Watco</a:t>
            </a:r>
            <a:endParaRPr lang="en-US" sz="12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342900" indent="-342900">
              <a:buAutoNum type="arabicPeriod"/>
            </a:pPr>
            <a:r>
              <a:rPr lang="en-US" sz="1200" dirty="0">
                <a:solidFill>
                  <a:schemeClr val="bg1"/>
                </a:solidFill>
                <a:latin typeface="Century Gothic" panose="020B0502020202020204" pitchFamily="34" charset="0"/>
              </a:rPr>
              <a:t>Landstar</a:t>
            </a:r>
          </a:p>
          <a:p>
            <a:pPr marL="342900" indent="-342900">
              <a:buAutoNum type="arabicPeriod"/>
            </a:pPr>
            <a:r>
              <a:rPr lang="en-US" sz="1200" dirty="0">
                <a:solidFill>
                  <a:schemeClr val="bg1"/>
                </a:solidFill>
                <a:latin typeface="Century Gothic" panose="020B0502020202020204" pitchFamily="34" charset="0"/>
              </a:rPr>
              <a:t>Uber Freight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327A4CEB-499E-4D83-4FA4-AA2F4B6A106B}"/>
              </a:ext>
            </a:extLst>
          </p:cNvPr>
          <p:cNvSpPr txBox="1">
            <a:spLocks/>
          </p:cNvSpPr>
          <p:nvPr/>
        </p:nvSpPr>
        <p:spPr>
          <a:xfrm>
            <a:off x="8908267" y="3336147"/>
            <a:ext cx="2596572" cy="15991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/>
                </a:solidFill>
              </a:rPr>
              <a:t>Slightly lower number of shipments. Only 14 less cases damaged, although 252 less were sent. </a:t>
            </a:r>
            <a:r>
              <a:rPr lang="en-US">
                <a:solidFill>
                  <a:schemeClr val="bg1"/>
                </a:solidFill>
              </a:rPr>
              <a:t>Why?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22352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3C9182-C24E-FF39-A727-8C17254DA6CB}"/>
              </a:ext>
            </a:extLst>
          </p:cNvPr>
          <p:cNvSpPr txBox="1">
            <a:spLocks/>
          </p:cNvSpPr>
          <p:nvPr/>
        </p:nvSpPr>
        <p:spPr>
          <a:xfrm>
            <a:off x="268664" y="118482"/>
            <a:ext cx="11419360" cy="10521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22">
              <a:defRPr/>
            </a:pPr>
            <a:r>
              <a:rPr lang="en-US" sz="4401" b="1" spc="-150" dirty="0">
                <a:solidFill>
                  <a:srgbClr val="F5A71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Vendor Compliance 2024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B27206E-84D3-CDA0-7EA6-A14C331DCE1C}"/>
              </a:ext>
            </a:extLst>
          </p:cNvPr>
          <p:cNvSpPr/>
          <p:nvPr/>
        </p:nvSpPr>
        <p:spPr>
          <a:xfrm>
            <a:off x="2" y="6812280"/>
            <a:ext cx="12188951" cy="45720"/>
          </a:xfrm>
          <a:prstGeom prst="rect">
            <a:avLst/>
          </a:prstGeom>
          <a:solidFill>
            <a:srgbClr val="F5A7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10"/>
          </a:p>
        </p:txBody>
      </p:sp>
      <p:pic>
        <p:nvPicPr>
          <p:cNvPr id="4" name="Picture 3" descr="89th Annual SCYA Midwinter Regatta - NHYC : Southern California Yachting  Association">
            <a:extLst>
              <a:ext uri="{FF2B5EF4-FFF2-40B4-BE49-F238E27FC236}">
                <a16:creationId xmlns:a16="http://schemas.microsoft.com/office/drawing/2014/main" id="{5DD53B1A-C033-7EAF-1C6E-EE4BDD2D6CA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116840" y="6297769"/>
            <a:ext cx="1322329" cy="344550"/>
          </a:xfrm>
          <a:prstGeom prst="rect">
            <a:avLst/>
          </a:prstGeom>
          <a:noFill/>
        </p:spPr>
      </p:pic>
      <p:pic>
        <p:nvPicPr>
          <p:cNvPr id="5" name="Picture 4" descr="A black and grey logo&#10;&#10;Description automatically generated">
            <a:extLst>
              <a:ext uri="{FF2B5EF4-FFF2-40B4-BE49-F238E27FC236}">
                <a16:creationId xmlns:a16="http://schemas.microsoft.com/office/drawing/2014/main" id="{36550C05-391B-17B2-0EC8-776249EF25B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96175" y="6041216"/>
            <a:ext cx="1205102" cy="601103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74119D8-94FC-00A8-0DF2-793082D36CF3}"/>
              </a:ext>
            </a:extLst>
          </p:cNvPr>
          <p:cNvCxnSpPr>
            <a:cxnSpLocks/>
          </p:cNvCxnSpPr>
          <p:nvPr/>
        </p:nvCxnSpPr>
        <p:spPr>
          <a:xfrm>
            <a:off x="10609670" y="6228784"/>
            <a:ext cx="0" cy="4135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Content Placeholder 5">
            <a:extLst>
              <a:ext uri="{FF2B5EF4-FFF2-40B4-BE49-F238E27FC236}">
                <a16:creationId xmlns:a16="http://schemas.microsoft.com/office/drawing/2014/main" id="{A7B63A6D-BC16-0968-2BA1-F210F82B2D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0383163"/>
              </p:ext>
            </p:extLst>
          </p:nvPr>
        </p:nvGraphicFramePr>
        <p:xfrm>
          <a:off x="483732" y="1163596"/>
          <a:ext cx="11622889" cy="3769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F129BD95-33DF-24F0-53AF-E9A71D840898}"/>
              </a:ext>
            </a:extLst>
          </p:cNvPr>
          <p:cNvSpPr/>
          <p:nvPr/>
        </p:nvSpPr>
        <p:spPr>
          <a:xfrm>
            <a:off x="587350" y="5033323"/>
            <a:ext cx="10022320" cy="748456"/>
          </a:xfrm>
          <a:prstGeom prst="roundRect">
            <a:avLst/>
          </a:prstGeom>
          <a:solidFill>
            <a:srgbClr val="F5B00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9" name="TextBox 10">
            <a:extLst>
              <a:ext uri="{FF2B5EF4-FFF2-40B4-BE49-F238E27FC236}">
                <a16:creationId xmlns:a16="http://schemas.microsoft.com/office/drawing/2014/main" id="{D01E06E8-B253-26C9-79C8-DE985C8FFAB5}"/>
              </a:ext>
            </a:extLst>
          </p:cNvPr>
          <p:cNvSpPr txBox="1"/>
          <p:nvPr/>
        </p:nvSpPr>
        <p:spPr>
          <a:xfrm>
            <a:off x="647704" y="5149972"/>
            <a:ext cx="1971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>
                <a:latin typeface="Century Gothic" panose="020B0502020202020204" pitchFamily="34" charset="0"/>
              </a:rPr>
              <a:t>Compliance Ratio 74%</a:t>
            </a:r>
          </a:p>
          <a:p>
            <a:pPr algn="ctr"/>
            <a:r>
              <a:rPr lang="en-US" sz="1200" b="1" dirty="0">
                <a:latin typeface="Century Gothic" panose="020B0502020202020204" pitchFamily="34" charset="0"/>
              </a:rPr>
              <a:t>194/262 compliant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1269947-4034-C8A7-C1F1-2E50D1048CC7}"/>
              </a:ext>
            </a:extLst>
          </p:cNvPr>
          <p:cNvSpPr txBox="1"/>
          <p:nvPr/>
        </p:nvSpPr>
        <p:spPr>
          <a:xfrm>
            <a:off x="2671950" y="5145790"/>
            <a:ext cx="197167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>
                <a:latin typeface="Century Gothic" panose="020B0502020202020204" pitchFamily="34" charset="0"/>
              </a:rPr>
              <a:t>Compliance Ratio 95%</a:t>
            </a:r>
          </a:p>
          <a:p>
            <a:pPr algn="ctr"/>
            <a:r>
              <a:rPr lang="en-US" sz="1400" b="1" dirty="0">
                <a:latin typeface="Century Gothic" panose="020B0502020202020204" pitchFamily="34" charset="0"/>
              </a:rPr>
              <a:t>603/633 compliant</a:t>
            </a:r>
          </a:p>
        </p:txBody>
      </p:sp>
      <p:sp>
        <p:nvSpPr>
          <p:cNvPr id="11" name="TextBox 8">
            <a:extLst>
              <a:ext uri="{FF2B5EF4-FFF2-40B4-BE49-F238E27FC236}">
                <a16:creationId xmlns:a16="http://schemas.microsoft.com/office/drawing/2014/main" id="{79EC3C40-6318-FBC8-A581-ACA80D4A0B6C}"/>
              </a:ext>
            </a:extLst>
          </p:cNvPr>
          <p:cNvSpPr txBox="1"/>
          <p:nvPr/>
        </p:nvSpPr>
        <p:spPr>
          <a:xfrm>
            <a:off x="4696184" y="5161330"/>
            <a:ext cx="1800224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b="1" dirty="0">
                <a:latin typeface="Century Gothic" panose="020B0502020202020204" pitchFamily="34" charset="0"/>
              </a:rPr>
              <a:t>Compliance Ratio 85%</a:t>
            </a:r>
          </a:p>
          <a:p>
            <a:pPr algn="ctr"/>
            <a:r>
              <a:rPr lang="en-US" sz="1400" b="1" dirty="0">
                <a:latin typeface="Century Gothic" panose="020B0502020202020204" pitchFamily="34" charset="0"/>
              </a:rPr>
              <a:t>977/1146 compliant</a:t>
            </a:r>
          </a:p>
        </p:txBody>
      </p:sp>
      <p:sp>
        <p:nvSpPr>
          <p:cNvPr id="12" name="TextBox 7">
            <a:extLst>
              <a:ext uri="{FF2B5EF4-FFF2-40B4-BE49-F238E27FC236}">
                <a16:creationId xmlns:a16="http://schemas.microsoft.com/office/drawing/2014/main" id="{B3A00E4D-F547-A94F-7E76-B7739607C148}"/>
              </a:ext>
            </a:extLst>
          </p:cNvPr>
          <p:cNvSpPr txBox="1"/>
          <p:nvPr/>
        </p:nvSpPr>
        <p:spPr>
          <a:xfrm>
            <a:off x="6450313" y="5125950"/>
            <a:ext cx="204787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>
                <a:latin typeface="Century Gothic" panose="020B0502020202020204" pitchFamily="34" charset="0"/>
              </a:rPr>
              <a:t>Compliance Ratio 96%</a:t>
            </a:r>
          </a:p>
          <a:p>
            <a:pPr algn="ctr"/>
            <a:r>
              <a:rPr lang="en-US" sz="1400" b="1" dirty="0">
                <a:latin typeface="Century Gothic" panose="020B0502020202020204" pitchFamily="34" charset="0"/>
              </a:rPr>
              <a:t>1098/1142 compliant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BFA766CD-3D3A-6030-C4A8-21EBB7ADB54A}"/>
              </a:ext>
            </a:extLst>
          </p:cNvPr>
          <p:cNvSpPr txBox="1"/>
          <p:nvPr/>
        </p:nvSpPr>
        <p:spPr>
          <a:xfrm>
            <a:off x="8532242" y="5158272"/>
            <a:ext cx="180022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b="1" dirty="0">
                <a:latin typeface="Century Gothic" panose="020B0502020202020204" pitchFamily="34" charset="0"/>
              </a:rPr>
              <a:t>Compliance Ratio 66%</a:t>
            </a:r>
          </a:p>
          <a:p>
            <a:pPr algn="ctr"/>
            <a:r>
              <a:rPr lang="en-US" sz="1400" b="1" dirty="0">
                <a:latin typeface="Century Gothic" panose="020B0502020202020204" pitchFamily="34" charset="0"/>
              </a:rPr>
              <a:t>169/255 compliant</a:t>
            </a:r>
          </a:p>
        </p:txBody>
      </p:sp>
    </p:spTree>
    <p:extLst>
      <p:ext uri="{BB962C8B-B14F-4D97-AF65-F5344CB8AC3E}">
        <p14:creationId xmlns:p14="http://schemas.microsoft.com/office/powerpoint/2010/main" val="36982416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EE464324-9203-ABE8-32AD-513D54001B1F}"/>
              </a:ext>
            </a:extLst>
          </p:cNvPr>
          <p:cNvSpPr txBox="1">
            <a:spLocks/>
          </p:cNvSpPr>
          <p:nvPr/>
        </p:nvSpPr>
        <p:spPr>
          <a:xfrm>
            <a:off x="699118" y="3146470"/>
            <a:ext cx="10430436" cy="5343372"/>
          </a:xfrm>
          <a:noFill/>
        </p:spPr>
        <p:txBody>
          <a:bodyPr wrap="square" lIns="79412" tIns="41294" rIns="79412" bIns="41294" rtlCol="0" anchor="t">
            <a:spAutoFit/>
          </a:bodyPr>
          <a:lstStyle>
            <a:lvl1pPr marL="228605" indent="-228605" algn="l" defTabSz="914422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16" indent="-228605" algn="l" defTabSz="91442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7" indent="-228605" algn="l" defTabSz="91442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39" indent="-228605" algn="l" defTabSz="91442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49" indent="-228605" algn="l" defTabSz="91442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0" indent="-228605" algn="l" defTabSz="91442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1" indent="-228605" algn="l" defTabSz="91442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2" indent="-228605" algn="l" defTabSz="91442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3" indent="-228605" algn="l" defTabSz="91442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403433">
              <a:buNone/>
            </a:pPr>
            <a:r>
              <a:rPr lang="en-US" sz="5824" b="1" i="1" spc="18" dirty="0">
                <a:solidFill>
                  <a:srgbClr val="F5A71E"/>
                </a:solidFill>
                <a:latin typeface="Mystical Woods Smooth Script"/>
              </a:rPr>
              <a:t>THANK YOU </a:t>
            </a:r>
          </a:p>
        </p:txBody>
      </p:sp>
    </p:spTree>
    <p:extLst>
      <p:ext uri="{BB962C8B-B14F-4D97-AF65-F5344CB8AC3E}">
        <p14:creationId xmlns:p14="http://schemas.microsoft.com/office/powerpoint/2010/main" val="9933741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3C9182-C24E-FF39-A727-8C17254DA6CB}"/>
              </a:ext>
            </a:extLst>
          </p:cNvPr>
          <p:cNvSpPr txBox="1">
            <a:spLocks/>
          </p:cNvSpPr>
          <p:nvPr/>
        </p:nvSpPr>
        <p:spPr>
          <a:xfrm>
            <a:off x="268664" y="118482"/>
            <a:ext cx="11632613" cy="10521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22">
              <a:defRPr/>
            </a:pPr>
            <a:r>
              <a:rPr lang="en-US" sz="4401" b="1" spc="-150" dirty="0">
                <a:solidFill>
                  <a:srgbClr val="F5A71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Executive Summary YTD 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B27206E-84D3-CDA0-7EA6-A14C331DCE1C}"/>
              </a:ext>
            </a:extLst>
          </p:cNvPr>
          <p:cNvSpPr/>
          <p:nvPr/>
        </p:nvSpPr>
        <p:spPr>
          <a:xfrm>
            <a:off x="2" y="6812280"/>
            <a:ext cx="12188951" cy="45720"/>
          </a:xfrm>
          <a:prstGeom prst="rect">
            <a:avLst/>
          </a:prstGeom>
          <a:solidFill>
            <a:srgbClr val="F5A7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10"/>
          </a:p>
        </p:txBody>
      </p:sp>
      <p:pic>
        <p:nvPicPr>
          <p:cNvPr id="8" name="Picture 7" descr="89th Annual SCYA Midwinter Regatta - NHYC : Southern California Yachting  Association">
            <a:extLst>
              <a:ext uri="{FF2B5EF4-FFF2-40B4-BE49-F238E27FC236}">
                <a16:creationId xmlns:a16="http://schemas.microsoft.com/office/drawing/2014/main" id="{606A4CC3-BAD5-C381-F5EA-3E0EB76B9EB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116840" y="6297769"/>
            <a:ext cx="1322329" cy="344550"/>
          </a:xfrm>
          <a:prstGeom prst="rect">
            <a:avLst/>
          </a:prstGeom>
          <a:noFill/>
        </p:spPr>
      </p:pic>
      <p:pic>
        <p:nvPicPr>
          <p:cNvPr id="9" name="Picture 8" descr="A black and grey logo&#10;&#10;Description automatically generated">
            <a:extLst>
              <a:ext uri="{FF2B5EF4-FFF2-40B4-BE49-F238E27FC236}">
                <a16:creationId xmlns:a16="http://schemas.microsoft.com/office/drawing/2014/main" id="{959E05AC-553A-5791-7D36-01B8044BE2B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96175" y="6046069"/>
            <a:ext cx="1205102" cy="601103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839E0F8-9494-2F90-C397-72878AFC658A}"/>
              </a:ext>
            </a:extLst>
          </p:cNvPr>
          <p:cNvCxnSpPr>
            <a:cxnSpLocks/>
          </p:cNvCxnSpPr>
          <p:nvPr/>
        </p:nvCxnSpPr>
        <p:spPr>
          <a:xfrm>
            <a:off x="10609670" y="6228784"/>
            <a:ext cx="0" cy="4135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>
            <a:extLst>
              <a:ext uri="{FF2B5EF4-FFF2-40B4-BE49-F238E27FC236}">
                <a16:creationId xmlns:a16="http://schemas.microsoft.com/office/drawing/2014/main" id="{1EA0713F-4690-2C08-297A-0490E9994FAF}"/>
              </a:ext>
            </a:extLst>
          </p:cNvPr>
          <p:cNvGrpSpPr/>
          <p:nvPr/>
        </p:nvGrpSpPr>
        <p:grpSpPr>
          <a:xfrm>
            <a:off x="4616287" y="1581534"/>
            <a:ext cx="2639519" cy="4611773"/>
            <a:chOff x="4494212" y="1600200"/>
            <a:chExt cx="2667000" cy="4267200"/>
          </a:xfrm>
          <a:solidFill>
            <a:srgbClr val="0A9594"/>
          </a:solidFill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B735D1D2-2966-C23C-4BC9-4F9A1632F1DB}"/>
                </a:ext>
              </a:extLst>
            </p:cNvPr>
            <p:cNvGrpSpPr/>
            <p:nvPr/>
          </p:nvGrpSpPr>
          <p:grpSpPr>
            <a:xfrm>
              <a:off x="4494212" y="1600200"/>
              <a:ext cx="2667000" cy="4267200"/>
              <a:chOff x="4494212" y="1600200"/>
              <a:chExt cx="2667000" cy="4267200"/>
            </a:xfrm>
            <a:grpFill/>
          </p:grpSpPr>
          <p:sp>
            <p:nvSpPr>
              <p:cNvPr id="11" name="Rounded Rectangle 82">
                <a:extLst>
                  <a:ext uri="{FF2B5EF4-FFF2-40B4-BE49-F238E27FC236}">
                    <a16:creationId xmlns:a16="http://schemas.microsoft.com/office/drawing/2014/main" id="{EC5EF7B8-D857-42C6-EBFF-3C6E913E2817}"/>
                  </a:ext>
                </a:extLst>
              </p:cNvPr>
              <p:cNvSpPr/>
              <p:nvPr/>
            </p:nvSpPr>
            <p:spPr>
              <a:xfrm>
                <a:off x="4494212" y="1600200"/>
                <a:ext cx="2667000" cy="4267200"/>
              </a:xfrm>
              <a:prstGeom prst="roundRect">
                <a:avLst>
                  <a:gd name="adj" fmla="val 2953"/>
                </a:avLst>
              </a:prstGeom>
              <a:grpFill/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Light"/>
                  <a:ea typeface="+mn-ea"/>
                  <a:cs typeface="+mn-cs"/>
                </a:endParaRPr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1FFC86A2-FF6A-EFF8-2E88-E6FE357321D3}"/>
                  </a:ext>
                </a:extLst>
              </p:cNvPr>
              <p:cNvSpPr/>
              <p:nvPr/>
            </p:nvSpPr>
            <p:spPr>
              <a:xfrm>
                <a:off x="4624546" y="2057400"/>
                <a:ext cx="2406332" cy="3276600"/>
              </a:xfrm>
              <a:prstGeom prst="rect">
                <a:avLst/>
              </a:prstGeom>
              <a:grpFill/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Light"/>
                  <a:ea typeface="+mn-ea"/>
                  <a:cs typeface="+mn-cs"/>
                </a:endParaRPr>
              </a:p>
            </p:txBody>
          </p:sp>
        </p:grpSp>
        <p:sp>
          <p:nvSpPr>
            <p:cNvPr id="6" name="Rounded Rectangle 88">
              <a:extLst>
                <a:ext uri="{FF2B5EF4-FFF2-40B4-BE49-F238E27FC236}">
                  <a16:creationId xmlns:a16="http://schemas.microsoft.com/office/drawing/2014/main" id="{BB96E2D9-CC72-8426-DA8C-2AC3630EC9B8}"/>
                </a:ext>
              </a:extLst>
            </p:cNvPr>
            <p:cNvSpPr/>
            <p:nvPr/>
          </p:nvSpPr>
          <p:spPr>
            <a:xfrm>
              <a:off x="5370512" y="1813560"/>
              <a:ext cx="914400" cy="76200"/>
            </a:xfrm>
            <a:prstGeom prst="roundRect">
              <a:avLst/>
            </a:prstGeom>
            <a:grpFill/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7" name="Rounded Rectangle 89">
              <a:extLst>
                <a:ext uri="{FF2B5EF4-FFF2-40B4-BE49-F238E27FC236}">
                  <a16:creationId xmlns:a16="http://schemas.microsoft.com/office/drawing/2014/main" id="{34DF29A4-8DCB-1623-27AC-6492D655E35E}"/>
                </a:ext>
              </a:extLst>
            </p:cNvPr>
            <p:cNvSpPr/>
            <p:nvPr/>
          </p:nvSpPr>
          <p:spPr>
            <a:xfrm>
              <a:off x="5572815" y="5569658"/>
              <a:ext cx="533400" cy="228600"/>
            </a:xfrm>
            <a:prstGeom prst="roundRect">
              <a:avLst/>
            </a:prstGeom>
            <a:grpFill/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8D65BABA-29DF-499C-FAAF-67AAAFCAF57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32780" y="2057748"/>
            <a:ext cx="2402055" cy="3559087"/>
          </a:xfrm>
          <a:prstGeom prst="rect">
            <a:avLst/>
          </a:prstGeom>
          <a:ln>
            <a:solidFill>
              <a:srgbClr val="866E3E"/>
            </a:solidFill>
          </a:ln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24DB4FF9-2CA6-10FD-E1B7-454DDAF2B871}"/>
              </a:ext>
            </a:extLst>
          </p:cNvPr>
          <p:cNvSpPr/>
          <p:nvPr/>
        </p:nvSpPr>
        <p:spPr>
          <a:xfrm>
            <a:off x="650790" y="2614342"/>
            <a:ext cx="3985905" cy="754933"/>
          </a:xfrm>
          <a:prstGeom prst="rect">
            <a:avLst/>
          </a:prstGeom>
          <a:solidFill>
            <a:srgbClr val="098885"/>
          </a:solidFill>
          <a:ln w="25400" cap="flat" cmpd="sng" algn="ctr">
            <a:noFill/>
            <a:prstDash val="solid"/>
          </a:ln>
          <a:effectLst>
            <a:glow rad="101600">
              <a:sysClr val="window" lastClr="FFFFFF">
                <a:alpha val="40000"/>
              </a:sys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82880" tIns="45720" rIns="182880" bIns="45720" rtlCol="0" anchor="ctr"/>
          <a:lstStyle/>
          <a:p>
            <a:pPr lvl="0" defTabSz="1218987"/>
            <a:r>
              <a:rPr lang="en-US" sz="1600" b="1" kern="0" dirty="0">
                <a:solidFill>
                  <a:srgbClr val="FFFFFF"/>
                </a:solidFill>
                <a:latin typeface="Century Gothic"/>
                <a:cs typeface="Arial"/>
              </a:rPr>
              <a:t>483 Active/Pending/Left-Over Projects (4% down from August)</a:t>
            </a: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15" name="Rounded Rectangle 88">
            <a:extLst>
              <a:ext uri="{FF2B5EF4-FFF2-40B4-BE49-F238E27FC236}">
                <a16:creationId xmlns:a16="http://schemas.microsoft.com/office/drawing/2014/main" id="{34709CC1-BC8C-0C18-7F21-9F0DB2031ABB}"/>
              </a:ext>
            </a:extLst>
          </p:cNvPr>
          <p:cNvSpPr/>
          <p:nvPr/>
        </p:nvSpPr>
        <p:spPr>
          <a:xfrm>
            <a:off x="5489401" y="1812123"/>
            <a:ext cx="904978" cy="82353"/>
          </a:xfrm>
          <a:prstGeom prst="roundRect">
            <a:avLst/>
          </a:prstGeom>
          <a:solidFill>
            <a:srgbClr val="F5B005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Light"/>
              <a:ea typeface="+mn-ea"/>
              <a:cs typeface="+mn-cs"/>
            </a:endParaRPr>
          </a:p>
        </p:txBody>
      </p:sp>
      <p:sp>
        <p:nvSpPr>
          <p:cNvPr id="16" name="Rounded Rectangle 89">
            <a:extLst>
              <a:ext uri="{FF2B5EF4-FFF2-40B4-BE49-F238E27FC236}">
                <a16:creationId xmlns:a16="http://schemas.microsoft.com/office/drawing/2014/main" id="{F117FAD7-AC05-CC47-53E8-A1517319C57D}"/>
              </a:ext>
            </a:extLst>
          </p:cNvPr>
          <p:cNvSpPr/>
          <p:nvPr/>
        </p:nvSpPr>
        <p:spPr>
          <a:xfrm>
            <a:off x="5683776" y="5871523"/>
            <a:ext cx="527904" cy="247059"/>
          </a:xfrm>
          <a:prstGeom prst="roundRect">
            <a:avLst/>
          </a:prstGeom>
          <a:solidFill>
            <a:srgbClr val="F5B005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Light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4BD9F5A-059A-4641-9DEA-5B956540EB63}"/>
              </a:ext>
            </a:extLst>
          </p:cNvPr>
          <p:cNvSpPr/>
          <p:nvPr/>
        </p:nvSpPr>
        <p:spPr>
          <a:xfrm>
            <a:off x="7264306" y="3451654"/>
            <a:ext cx="4351045" cy="822661"/>
          </a:xfrm>
          <a:prstGeom prst="rect">
            <a:avLst/>
          </a:prstGeom>
          <a:solidFill>
            <a:srgbClr val="098885"/>
          </a:solidFill>
          <a:ln w="25400" cap="flat" cmpd="sng" algn="ctr">
            <a:noFill/>
            <a:prstDash val="solid"/>
          </a:ln>
          <a:effectLst>
            <a:glow rad="101600">
              <a:sysClr val="window" lastClr="FFFFFF">
                <a:alpha val="40000"/>
              </a:sys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82880" tIns="45720" rIns="182880" bIns="45720" rtlCol="0" anchor="ctr"/>
          <a:lstStyle/>
          <a:p>
            <a:pPr lvl="0" defTabSz="1218987">
              <a:defRPr/>
            </a:pPr>
            <a:r>
              <a:rPr lang="en-US" sz="1600" b="1" kern="0" dirty="0">
                <a:solidFill>
                  <a:srgbClr val="FFFFFF"/>
                </a:solidFill>
                <a:latin typeface="Century Gothic"/>
                <a:cs typeface="Arial"/>
              </a:rPr>
              <a:t>6,003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cs typeface="Arial"/>
              </a:rPr>
              <a:t> Cases in Local Project Warehouses (</a:t>
            </a:r>
            <a:r>
              <a:rPr lang="en-US" sz="1600" b="1" kern="0" dirty="0">
                <a:solidFill>
                  <a:srgbClr val="FFFFFF"/>
                </a:solidFill>
                <a:latin typeface="Century Gothic"/>
                <a:cs typeface="Arial"/>
              </a:rPr>
              <a:t>7% down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cs typeface="Arial"/>
              </a:rPr>
              <a:t> from </a:t>
            </a:r>
            <a:r>
              <a:rPr lang="en-US" sz="1600" b="1" kern="0" noProof="0" dirty="0">
                <a:solidFill>
                  <a:srgbClr val="FFFFFF"/>
                </a:solidFill>
                <a:latin typeface="Century Gothic"/>
                <a:cs typeface="Arial"/>
              </a:rPr>
              <a:t>August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cs typeface="Arial"/>
              </a:rPr>
              <a:t>) 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Light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BA87D7A-CD23-031D-4E8E-D21846EF7F14}"/>
              </a:ext>
            </a:extLst>
          </p:cNvPr>
          <p:cNvSpPr/>
          <p:nvPr/>
        </p:nvSpPr>
        <p:spPr>
          <a:xfrm>
            <a:off x="659440" y="4372484"/>
            <a:ext cx="3970770" cy="664968"/>
          </a:xfrm>
          <a:prstGeom prst="rect">
            <a:avLst/>
          </a:prstGeom>
          <a:solidFill>
            <a:srgbClr val="098885"/>
          </a:solidFill>
          <a:ln w="25400" cap="flat" cmpd="sng" algn="ctr">
            <a:noFill/>
            <a:prstDash val="solid"/>
          </a:ln>
          <a:effectLst>
            <a:glow rad="101600">
              <a:sysClr val="window" lastClr="FFFFFF">
                <a:alpha val="40000"/>
              </a:sys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82880" tIns="45720" rIns="182880" bIns="45720" rtlCol="0" anchor="ctr"/>
          <a:lstStyle/>
          <a:p>
            <a:pPr lvl="0">
              <a:lnSpc>
                <a:spcPct val="120000"/>
              </a:lnSpc>
              <a:spcAft>
                <a:spcPts val="1200"/>
              </a:spcAft>
              <a:defRPr/>
            </a:pPr>
            <a:r>
              <a:rPr lang="en-US" sz="1600" b="1" kern="0" dirty="0">
                <a:solidFill>
                  <a:prstClr val="white"/>
                </a:solidFill>
                <a:latin typeface="Century Gothic"/>
              </a:rPr>
              <a:t>Regional Hubs @ </a:t>
            </a:r>
            <a:r>
              <a:rPr lang="en-US" sz="1600" b="1" kern="0" dirty="0">
                <a:solidFill>
                  <a:schemeClr val="bg1"/>
                </a:solidFill>
                <a:latin typeface="Century Gothic"/>
              </a:rPr>
              <a:t>1,405</a:t>
            </a:r>
            <a:r>
              <a:rPr lang="en-US" sz="1600" b="1" kern="0" dirty="0">
                <a:solidFill>
                  <a:prstClr val="white"/>
                </a:solidFill>
                <a:latin typeface="Century Gothic"/>
              </a:rPr>
              <a:t> Cases            (3.1% up from August)</a:t>
            </a:r>
            <a:endParaRPr lang="en-US" sz="1600" b="1" kern="0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9420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3C9182-C24E-FF39-A727-8C17254DA6CB}"/>
              </a:ext>
            </a:extLst>
          </p:cNvPr>
          <p:cNvSpPr txBox="1">
            <a:spLocks/>
          </p:cNvSpPr>
          <p:nvPr/>
        </p:nvSpPr>
        <p:spPr>
          <a:xfrm>
            <a:off x="268664" y="118482"/>
            <a:ext cx="12192000" cy="10521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22">
              <a:defRPr/>
            </a:pPr>
            <a:r>
              <a:rPr lang="en-US" sz="4401" b="1" spc="-150" dirty="0">
                <a:solidFill>
                  <a:srgbClr val="F5A71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Opportunities, Challenges &amp; Changes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B27206E-84D3-CDA0-7EA6-A14C331DCE1C}"/>
              </a:ext>
            </a:extLst>
          </p:cNvPr>
          <p:cNvSpPr/>
          <p:nvPr/>
        </p:nvSpPr>
        <p:spPr>
          <a:xfrm>
            <a:off x="2" y="6812280"/>
            <a:ext cx="12188951" cy="45720"/>
          </a:xfrm>
          <a:prstGeom prst="rect">
            <a:avLst/>
          </a:prstGeom>
          <a:solidFill>
            <a:srgbClr val="F5A7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10"/>
          </a:p>
        </p:txBody>
      </p:sp>
      <p:pic>
        <p:nvPicPr>
          <p:cNvPr id="4" name="Picture 3" descr="89th Annual SCYA Midwinter Regatta - NHYC : Southern California Yachting  Association">
            <a:extLst>
              <a:ext uri="{FF2B5EF4-FFF2-40B4-BE49-F238E27FC236}">
                <a16:creationId xmlns:a16="http://schemas.microsoft.com/office/drawing/2014/main" id="{C817A8F1-7174-0DCE-B176-414B8D4302D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116840" y="6297769"/>
            <a:ext cx="1322329" cy="344550"/>
          </a:xfrm>
          <a:prstGeom prst="rect">
            <a:avLst/>
          </a:prstGeom>
          <a:noFill/>
        </p:spPr>
      </p:pic>
      <p:pic>
        <p:nvPicPr>
          <p:cNvPr id="5" name="Picture 4" descr="A black and grey logo&#10;&#10;Description automatically generated">
            <a:extLst>
              <a:ext uri="{FF2B5EF4-FFF2-40B4-BE49-F238E27FC236}">
                <a16:creationId xmlns:a16="http://schemas.microsoft.com/office/drawing/2014/main" id="{769E8D4A-9125-0DAA-F527-8E3ED8E93E1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96175" y="6046069"/>
            <a:ext cx="1205102" cy="601103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CFE62DE-FD73-8101-F417-CD3803A2CD3B}"/>
              </a:ext>
            </a:extLst>
          </p:cNvPr>
          <p:cNvCxnSpPr>
            <a:cxnSpLocks/>
          </p:cNvCxnSpPr>
          <p:nvPr/>
        </p:nvCxnSpPr>
        <p:spPr>
          <a:xfrm>
            <a:off x="10609670" y="6228784"/>
            <a:ext cx="0" cy="4135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61AA6425-8F2F-A64C-785F-76FBA4721717}"/>
              </a:ext>
            </a:extLst>
          </p:cNvPr>
          <p:cNvSpPr txBox="1"/>
          <p:nvPr/>
        </p:nvSpPr>
        <p:spPr>
          <a:xfrm>
            <a:off x="6279996" y="2197959"/>
            <a:ext cx="538992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entury Gothic"/>
                <a:ea typeface="Roboto Light"/>
              </a:rPr>
              <a:t>Strategic Improvement Meetings targeted for October 2024 – working on date*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Century Gothic"/>
              <a:ea typeface="Roboto Ligh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entury Gothic"/>
                <a:ea typeface="Roboto Light"/>
              </a:rPr>
              <a:t>Coupa billing underway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Century Gothic"/>
              <a:ea typeface="Roboto Ligh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entury Gothic"/>
                <a:ea typeface="Roboto Light"/>
              </a:rPr>
              <a:t>CPM Payables slippage – Collections is pulling invoice copies to share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Century Gothic"/>
              <a:ea typeface="Roboto Ligh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Century Gothic"/>
              <a:ea typeface="Roboto Ligh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Century Gothic"/>
              <a:ea typeface="Roboto Light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D01C91E-676F-E945-0929-FAECEE072DEC}"/>
              </a:ext>
            </a:extLst>
          </p:cNvPr>
          <p:cNvGrpSpPr/>
          <p:nvPr/>
        </p:nvGrpSpPr>
        <p:grpSpPr>
          <a:xfrm>
            <a:off x="1295930" y="1938050"/>
            <a:ext cx="4554744" cy="3162750"/>
            <a:chOff x="3902127" y="1885725"/>
            <a:chExt cx="4554744" cy="3162750"/>
          </a:xfrm>
        </p:grpSpPr>
        <p:sp>
          <p:nvSpPr>
            <p:cNvPr id="10" name="Freeform 37">
              <a:extLst>
                <a:ext uri="{FF2B5EF4-FFF2-40B4-BE49-F238E27FC236}">
                  <a16:creationId xmlns:a16="http://schemas.microsoft.com/office/drawing/2014/main" id="{3AC1596A-4FE1-0634-8AA6-92F62FC06B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2127" y="1885725"/>
              <a:ext cx="2009588" cy="2208618"/>
            </a:xfrm>
            <a:custGeom>
              <a:avLst/>
              <a:gdLst>
                <a:gd name="T0" fmla="*/ 1275 w 1275"/>
                <a:gd name="T1" fmla="*/ 1015 h 1402"/>
                <a:gd name="T2" fmla="*/ 1090 w 1275"/>
                <a:gd name="T3" fmla="*/ 696 h 1402"/>
                <a:gd name="T4" fmla="*/ 1108 w 1275"/>
                <a:gd name="T5" fmla="*/ 554 h 1402"/>
                <a:gd name="T6" fmla="*/ 554 w 1275"/>
                <a:gd name="T7" fmla="*/ 0 h 1402"/>
                <a:gd name="T8" fmla="*/ 0 w 1275"/>
                <a:gd name="T9" fmla="*/ 554 h 1402"/>
                <a:gd name="T10" fmla="*/ 455 w 1275"/>
                <a:gd name="T11" fmla="*/ 1100 h 1402"/>
                <a:gd name="T12" fmla="*/ 668 w 1275"/>
                <a:gd name="T13" fmla="*/ 1402 h 1402"/>
                <a:gd name="T14" fmla="*/ 1275 w 1275"/>
                <a:gd name="T15" fmla="*/ 1015 h 1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75" h="1402">
                  <a:moveTo>
                    <a:pt x="1275" y="1015"/>
                  </a:moveTo>
                  <a:cubicBezTo>
                    <a:pt x="1106" y="973"/>
                    <a:pt x="1046" y="883"/>
                    <a:pt x="1090" y="696"/>
                  </a:cubicBezTo>
                  <a:cubicBezTo>
                    <a:pt x="1102" y="651"/>
                    <a:pt x="1108" y="603"/>
                    <a:pt x="1108" y="554"/>
                  </a:cubicBezTo>
                  <a:cubicBezTo>
                    <a:pt x="1108" y="248"/>
                    <a:pt x="860" y="0"/>
                    <a:pt x="554" y="0"/>
                  </a:cubicBezTo>
                  <a:cubicBezTo>
                    <a:pt x="248" y="0"/>
                    <a:pt x="0" y="248"/>
                    <a:pt x="0" y="554"/>
                  </a:cubicBezTo>
                  <a:cubicBezTo>
                    <a:pt x="0" y="827"/>
                    <a:pt x="196" y="1053"/>
                    <a:pt x="455" y="1100"/>
                  </a:cubicBezTo>
                  <a:cubicBezTo>
                    <a:pt x="644" y="1138"/>
                    <a:pt x="701" y="1230"/>
                    <a:pt x="668" y="1402"/>
                  </a:cubicBezTo>
                  <a:lnTo>
                    <a:pt x="1275" y="1015"/>
                  </a:lnTo>
                  <a:close/>
                </a:path>
              </a:pathLst>
            </a:custGeom>
            <a:solidFill>
              <a:srgbClr val="1F2F39"/>
            </a:solidFill>
            <a:ln>
              <a:noFill/>
            </a:ln>
          </p:spPr>
          <p:txBody>
            <a:bodyPr vert="horz" wrap="square" lIns="90000" tIns="46800" rIns="90000" bIns="4680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GB">
                <a:solidFill>
                  <a:srgbClr val="2E2E2E"/>
                </a:solidFill>
                <a:latin typeface="Raleway Light"/>
              </a:endParaRPr>
            </a:p>
          </p:txBody>
        </p:sp>
        <p:sp>
          <p:nvSpPr>
            <p:cNvPr id="11" name="Freeform 38">
              <a:extLst>
                <a:ext uri="{FF2B5EF4-FFF2-40B4-BE49-F238E27FC236}">
                  <a16:creationId xmlns:a16="http://schemas.microsoft.com/office/drawing/2014/main" id="{827F6997-1211-C299-0CAC-A8ECE43062D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7777" y="2895344"/>
              <a:ext cx="1869665" cy="2153131"/>
            </a:xfrm>
            <a:custGeom>
              <a:avLst/>
              <a:gdLst>
                <a:gd name="T0" fmla="*/ 1187 w 1187"/>
                <a:gd name="T1" fmla="*/ 297 h 1367"/>
                <a:gd name="T2" fmla="*/ 704 w 1187"/>
                <a:gd name="T3" fmla="*/ 0 h 1367"/>
                <a:gd name="T4" fmla="*/ 430 w 1187"/>
                <a:gd name="T5" fmla="*/ 351 h 1367"/>
                <a:gd name="T6" fmla="*/ 0 w 1187"/>
                <a:gd name="T7" fmla="*/ 856 h 1367"/>
                <a:gd name="T8" fmla="*/ 511 w 1187"/>
                <a:gd name="T9" fmla="*/ 1367 h 1367"/>
                <a:gd name="T10" fmla="*/ 1023 w 1187"/>
                <a:gd name="T11" fmla="*/ 856 h 1367"/>
                <a:gd name="T12" fmla="*/ 998 w 1187"/>
                <a:gd name="T13" fmla="*/ 698 h 1367"/>
                <a:gd name="T14" fmla="*/ 1187 w 1187"/>
                <a:gd name="T15" fmla="*/ 297 h 1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7" h="1367">
                  <a:moveTo>
                    <a:pt x="1187" y="297"/>
                  </a:moveTo>
                  <a:cubicBezTo>
                    <a:pt x="704" y="0"/>
                    <a:pt x="704" y="0"/>
                    <a:pt x="704" y="0"/>
                  </a:cubicBezTo>
                  <a:cubicBezTo>
                    <a:pt x="737" y="187"/>
                    <a:pt x="679" y="306"/>
                    <a:pt x="430" y="351"/>
                  </a:cubicBezTo>
                  <a:cubicBezTo>
                    <a:pt x="186" y="390"/>
                    <a:pt x="0" y="601"/>
                    <a:pt x="0" y="856"/>
                  </a:cubicBezTo>
                  <a:cubicBezTo>
                    <a:pt x="0" y="1138"/>
                    <a:pt x="229" y="1367"/>
                    <a:pt x="511" y="1367"/>
                  </a:cubicBezTo>
                  <a:cubicBezTo>
                    <a:pt x="794" y="1367"/>
                    <a:pt x="1023" y="1138"/>
                    <a:pt x="1023" y="856"/>
                  </a:cubicBezTo>
                  <a:cubicBezTo>
                    <a:pt x="1023" y="801"/>
                    <a:pt x="1014" y="748"/>
                    <a:pt x="998" y="698"/>
                  </a:cubicBezTo>
                  <a:cubicBezTo>
                    <a:pt x="927" y="457"/>
                    <a:pt x="1006" y="352"/>
                    <a:pt x="1187" y="297"/>
                  </a:cubicBezTo>
                  <a:close/>
                </a:path>
              </a:pathLst>
            </a:custGeom>
            <a:solidFill>
              <a:srgbClr val="0A9594"/>
            </a:solidFill>
            <a:ln>
              <a:noFill/>
            </a:ln>
          </p:spPr>
          <p:txBody>
            <a:bodyPr vert="horz" wrap="square" lIns="90000" tIns="46800" rIns="90000" bIns="4680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GB">
                <a:solidFill>
                  <a:srgbClr val="2E2E2E"/>
                </a:solidFill>
                <a:latin typeface="Raleway Light"/>
              </a:endParaRPr>
            </a:p>
          </p:txBody>
        </p:sp>
        <p:sp>
          <p:nvSpPr>
            <p:cNvPr id="12" name="Freeform 39">
              <a:extLst>
                <a:ext uri="{FF2B5EF4-FFF2-40B4-BE49-F238E27FC236}">
                  <a16:creationId xmlns:a16="http://schemas.microsoft.com/office/drawing/2014/main" id="{8F4D130B-E6DF-E51B-FA05-7D79EE39B90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8564" y="2177634"/>
              <a:ext cx="1640480" cy="1727330"/>
            </a:xfrm>
            <a:custGeom>
              <a:avLst/>
              <a:gdLst>
                <a:gd name="T0" fmla="*/ 1041 w 1041"/>
                <a:gd name="T1" fmla="*/ 676 h 1097"/>
                <a:gd name="T2" fmla="*/ 781 w 1041"/>
                <a:gd name="T3" fmla="*/ 422 h 1097"/>
                <a:gd name="T4" fmla="*/ 782 w 1041"/>
                <a:gd name="T5" fmla="*/ 392 h 1097"/>
                <a:gd name="T6" fmla="*/ 391 w 1041"/>
                <a:gd name="T7" fmla="*/ 0 h 1097"/>
                <a:gd name="T8" fmla="*/ 0 w 1041"/>
                <a:gd name="T9" fmla="*/ 392 h 1097"/>
                <a:gd name="T10" fmla="*/ 311 w 1041"/>
                <a:gd name="T11" fmla="*/ 774 h 1097"/>
                <a:gd name="T12" fmla="*/ 475 w 1041"/>
                <a:gd name="T13" fmla="*/ 1097 h 1097"/>
                <a:gd name="T14" fmla="*/ 1041 w 1041"/>
                <a:gd name="T15" fmla="*/ 676 h 1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1" h="1097">
                  <a:moveTo>
                    <a:pt x="1041" y="676"/>
                  </a:moveTo>
                  <a:cubicBezTo>
                    <a:pt x="831" y="661"/>
                    <a:pt x="770" y="574"/>
                    <a:pt x="781" y="422"/>
                  </a:cubicBezTo>
                  <a:cubicBezTo>
                    <a:pt x="782" y="412"/>
                    <a:pt x="782" y="402"/>
                    <a:pt x="782" y="392"/>
                  </a:cubicBezTo>
                  <a:cubicBezTo>
                    <a:pt x="782" y="176"/>
                    <a:pt x="607" y="0"/>
                    <a:pt x="391" y="0"/>
                  </a:cubicBezTo>
                  <a:cubicBezTo>
                    <a:pt x="175" y="0"/>
                    <a:pt x="0" y="176"/>
                    <a:pt x="0" y="392"/>
                  </a:cubicBezTo>
                  <a:cubicBezTo>
                    <a:pt x="0" y="580"/>
                    <a:pt x="133" y="737"/>
                    <a:pt x="311" y="774"/>
                  </a:cubicBezTo>
                  <a:cubicBezTo>
                    <a:pt x="457" y="808"/>
                    <a:pt x="521" y="892"/>
                    <a:pt x="475" y="1097"/>
                  </a:cubicBezTo>
                  <a:lnTo>
                    <a:pt x="1041" y="676"/>
                  </a:lnTo>
                  <a:close/>
                </a:path>
              </a:pathLst>
            </a:custGeom>
            <a:solidFill>
              <a:srgbClr val="D7D7D7"/>
            </a:solidFill>
            <a:ln>
              <a:noFill/>
            </a:ln>
          </p:spPr>
          <p:txBody>
            <a:bodyPr vert="horz" wrap="square" lIns="90000" tIns="46800" rIns="90000" bIns="4680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GB">
                <a:solidFill>
                  <a:srgbClr val="2E2E2E"/>
                </a:solidFill>
                <a:latin typeface="Raleway Light"/>
              </a:endParaRPr>
            </a:p>
          </p:txBody>
        </p:sp>
        <p:sp>
          <p:nvSpPr>
            <p:cNvPr id="13" name="Oval 40">
              <a:extLst>
                <a:ext uri="{FF2B5EF4-FFF2-40B4-BE49-F238E27FC236}">
                  <a16:creationId xmlns:a16="http://schemas.microsoft.com/office/drawing/2014/main" id="{A71F780F-200E-4EE8-B7F5-945DF38C70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94561" y="3208965"/>
              <a:ext cx="1762310" cy="1758692"/>
            </a:xfrm>
            <a:prstGeom prst="ellipse">
              <a:avLst/>
            </a:prstGeom>
            <a:solidFill>
              <a:srgbClr val="F5A71E"/>
            </a:solidFill>
            <a:ln>
              <a:noFill/>
            </a:ln>
          </p:spPr>
          <p:txBody>
            <a:bodyPr vert="horz" wrap="square" lIns="90000" tIns="46800" rIns="90000" bIns="4680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en-GB">
                <a:solidFill>
                  <a:srgbClr val="2E2E2E"/>
                </a:solidFill>
                <a:latin typeface="Raleway Light"/>
              </a:endParaRPr>
            </a:p>
          </p:txBody>
        </p:sp>
        <p:sp>
          <p:nvSpPr>
            <p:cNvPr id="14" name="Freeform 41">
              <a:extLst>
                <a:ext uri="{FF2B5EF4-FFF2-40B4-BE49-F238E27FC236}">
                  <a16:creationId xmlns:a16="http://schemas.microsoft.com/office/drawing/2014/main" id="{5026D597-99D6-0A10-6C3C-4CC6C523F6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91518" y="3607089"/>
              <a:ext cx="1311091" cy="1310023"/>
            </a:xfrm>
            <a:custGeom>
              <a:avLst/>
              <a:gdLst>
                <a:gd name="T0" fmla="*/ 20 w 940"/>
                <a:gd name="T1" fmla="*/ 523 h 940"/>
                <a:gd name="T2" fmla="*/ 118 w 940"/>
                <a:gd name="T3" fmla="*/ 540 h 940"/>
                <a:gd name="T4" fmla="*/ 174 w 940"/>
                <a:gd name="T5" fmla="*/ 670 h 940"/>
                <a:gd name="T6" fmla="*/ 112 w 940"/>
                <a:gd name="T7" fmla="*/ 749 h 940"/>
                <a:gd name="T8" fmla="*/ 188 w 940"/>
                <a:gd name="T9" fmla="*/ 825 h 940"/>
                <a:gd name="T10" fmla="*/ 273 w 940"/>
                <a:gd name="T11" fmla="*/ 765 h 940"/>
                <a:gd name="T12" fmla="*/ 401 w 940"/>
                <a:gd name="T13" fmla="*/ 817 h 940"/>
                <a:gd name="T14" fmla="*/ 413 w 940"/>
                <a:gd name="T15" fmla="*/ 920 h 940"/>
                <a:gd name="T16" fmla="*/ 521 w 940"/>
                <a:gd name="T17" fmla="*/ 920 h 940"/>
                <a:gd name="T18" fmla="*/ 539 w 940"/>
                <a:gd name="T19" fmla="*/ 815 h 940"/>
                <a:gd name="T20" fmla="*/ 671 w 940"/>
                <a:gd name="T21" fmla="*/ 758 h 940"/>
                <a:gd name="T22" fmla="*/ 762 w 940"/>
                <a:gd name="T23" fmla="*/ 823 h 940"/>
                <a:gd name="T24" fmla="*/ 838 w 940"/>
                <a:gd name="T25" fmla="*/ 746 h 940"/>
                <a:gd name="T26" fmla="*/ 765 w 940"/>
                <a:gd name="T27" fmla="*/ 659 h 940"/>
                <a:gd name="T28" fmla="*/ 815 w 940"/>
                <a:gd name="T29" fmla="*/ 531 h 940"/>
                <a:gd name="T30" fmla="*/ 925 w 940"/>
                <a:gd name="T31" fmla="*/ 513 h 940"/>
                <a:gd name="T32" fmla="*/ 925 w 940"/>
                <a:gd name="T33" fmla="*/ 405 h 940"/>
                <a:gd name="T34" fmla="*/ 814 w 940"/>
                <a:gd name="T35" fmla="*/ 395 h 940"/>
                <a:gd name="T36" fmla="*/ 759 w 940"/>
                <a:gd name="T37" fmla="*/ 266 h 940"/>
                <a:gd name="T38" fmla="*/ 821 w 940"/>
                <a:gd name="T39" fmla="*/ 178 h 940"/>
                <a:gd name="T40" fmla="*/ 745 w 940"/>
                <a:gd name="T41" fmla="*/ 102 h 940"/>
                <a:gd name="T42" fmla="*/ 662 w 940"/>
                <a:gd name="T43" fmla="*/ 171 h 940"/>
                <a:gd name="T44" fmla="*/ 529 w 940"/>
                <a:gd name="T45" fmla="*/ 118 h 940"/>
                <a:gd name="T46" fmla="*/ 511 w 940"/>
                <a:gd name="T47" fmla="*/ 15 h 940"/>
                <a:gd name="T48" fmla="*/ 403 w 940"/>
                <a:gd name="T49" fmla="*/ 15 h 940"/>
                <a:gd name="T50" fmla="*/ 394 w 940"/>
                <a:gd name="T51" fmla="*/ 120 h 940"/>
                <a:gd name="T52" fmla="*/ 267 w 940"/>
                <a:gd name="T53" fmla="*/ 174 h 940"/>
                <a:gd name="T54" fmla="*/ 191 w 940"/>
                <a:gd name="T55" fmla="*/ 113 h 940"/>
                <a:gd name="T56" fmla="*/ 115 w 940"/>
                <a:gd name="T57" fmla="*/ 190 h 940"/>
                <a:gd name="T58" fmla="*/ 171 w 940"/>
                <a:gd name="T59" fmla="*/ 270 h 940"/>
                <a:gd name="T60" fmla="*/ 117 w 940"/>
                <a:gd name="T61" fmla="*/ 403 h 940"/>
                <a:gd name="T62" fmla="*/ 20 w 940"/>
                <a:gd name="T63" fmla="*/ 415 h 940"/>
                <a:gd name="T64" fmla="*/ 20 w 940"/>
                <a:gd name="T65" fmla="*/ 523 h 940"/>
                <a:gd name="T66" fmla="*/ 466 w 940"/>
                <a:gd name="T67" fmla="*/ 204 h 940"/>
                <a:gd name="T68" fmla="*/ 730 w 940"/>
                <a:gd name="T69" fmla="*/ 468 h 940"/>
                <a:gd name="T70" fmla="*/ 466 w 940"/>
                <a:gd name="T71" fmla="*/ 732 h 940"/>
                <a:gd name="T72" fmla="*/ 202 w 940"/>
                <a:gd name="T73" fmla="*/ 468 h 940"/>
                <a:gd name="T74" fmla="*/ 466 w 940"/>
                <a:gd name="T75" fmla="*/ 204 h 9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40" h="940">
                  <a:moveTo>
                    <a:pt x="20" y="523"/>
                  </a:moveTo>
                  <a:cubicBezTo>
                    <a:pt x="23" y="527"/>
                    <a:pt x="63" y="533"/>
                    <a:pt x="118" y="540"/>
                  </a:cubicBezTo>
                  <a:cubicBezTo>
                    <a:pt x="128" y="587"/>
                    <a:pt x="148" y="631"/>
                    <a:pt x="174" y="670"/>
                  </a:cubicBezTo>
                  <a:cubicBezTo>
                    <a:pt x="140" y="713"/>
                    <a:pt x="114" y="744"/>
                    <a:pt x="112" y="749"/>
                  </a:cubicBezTo>
                  <a:cubicBezTo>
                    <a:pt x="105" y="763"/>
                    <a:pt x="153" y="818"/>
                    <a:pt x="188" y="825"/>
                  </a:cubicBezTo>
                  <a:cubicBezTo>
                    <a:pt x="193" y="826"/>
                    <a:pt x="227" y="801"/>
                    <a:pt x="273" y="765"/>
                  </a:cubicBezTo>
                  <a:cubicBezTo>
                    <a:pt x="311" y="790"/>
                    <a:pt x="355" y="808"/>
                    <a:pt x="401" y="817"/>
                  </a:cubicBezTo>
                  <a:cubicBezTo>
                    <a:pt x="407" y="873"/>
                    <a:pt x="411" y="915"/>
                    <a:pt x="413" y="920"/>
                  </a:cubicBezTo>
                  <a:cubicBezTo>
                    <a:pt x="418" y="935"/>
                    <a:pt x="492" y="940"/>
                    <a:pt x="521" y="920"/>
                  </a:cubicBezTo>
                  <a:cubicBezTo>
                    <a:pt x="525" y="917"/>
                    <a:pt x="532" y="874"/>
                    <a:pt x="539" y="815"/>
                  </a:cubicBezTo>
                  <a:cubicBezTo>
                    <a:pt x="587" y="805"/>
                    <a:pt x="632" y="785"/>
                    <a:pt x="671" y="758"/>
                  </a:cubicBezTo>
                  <a:cubicBezTo>
                    <a:pt x="719" y="795"/>
                    <a:pt x="756" y="822"/>
                    <a:pt x="762" y="823"/>
                  </a:cubicBezTo>
                  <a:cubicBezTo>
                    <a:pt x="779" y="826"/>
                    <a:pt x="838" y="746"/>
                    <a:pt x="838" y="746"/>
                  </a:cubicBezTo>
                  <a:cubicBezTo>
                    <a:pt x="838" y="746"/>
                    <a:pt x="807" y="709"/>
                    <a:pt x="765" y="659"/>
                  </a:cubicBezTo>
                  <a:cubicBezTo>
                    <a:pt x="790" y="621"/>
                    <a:pt x="807" y="578"/>
                    <a:pt x="815" y="531"/>
                  </a:cubicBezTo>
                  <a:cubicBezTo>
                    <a:pt x="875" y="523"/>
                    <a:pt x="920" y="516"/>
                    <a:pt x="925" y="513"/>
                  </a:cubicBezTo>
                  <a:cubicBezTo>
                    <a:pt x="940" y="503"/>
                    <a:pt x="925" y="405"/>
                    <a:pt x="925" y="405"/>
                  </a:cubicBezTo>
                  <a:cubicBezTo>
                    <a:pt x="925" y="405"/>
                    <a:pt x="878" y="400"/>
                    <a:pt x="814" y="395"/>
                  </a:cubicBezTo>
                  <a:cubicBezTo>
                    <a:pt x="804" y="348"/>
                    <a:pt x="785" y="304"/>
                    <a:pt x="759" y="266"/>
                  </a:cubicBezTo>
                  <a:cubicBezTo>
                    <a:pt x="794" y="219"/>
                    <a:pt x="820" y="184"/>
                    <a:pt x="821" y="178"/>
                  </a:cubicBezTo>
                  <a:cubicBezTo>
                    <a:pt x="825" y="161"/>
                    <a:pt x="745" y="102"/>
                    <a:pt x="745" y="102"/>
                  </a:cubicBezTo>
                  <a:cubicBezTo>
                    <a:pt x="745" y="102"/>
                    <a:pt x="710" y="131"/>
                    <a:pt x="662" y="171"/>
                  </a:cubicBezTo>
                  <a:cubicBezTo>
                    <a:pt x="622" y="145"/>
                    <a:pt x="577" y="127"/>
                    <a:pt x="529" y="118"/>
                  </a:cubicBezTo>
                  <a:cubicBezTo>
                    <a:pt x="521" y="62"/>
                    <a:pt x="514" y="20"/>
                    <a:pt x="511" y="15"/>
                  </a:cubicBezTo>
                  <a:cubicBezTo>
                    <a:pt x="501" y="0"/>
                    <a:pt x="403" y="15"/>
                    <a:pt x="403" y="15"/>
                  </a:cubicBezTo>
                  <a:cubicBezTo>
                    <a:pt x="403" y="15"/>
                    <a:pt x="399" y="59"/>
                    <a:pt x="394" y="120"/>
                  </a:cubicBezTo>
                  <a:cubicBezTo>
                    <a:pt x="348" y="130"/>
                    <a:pt x="305" y="148"/>
                    <a:pt x="267" y="174"/>
                  </a:cubicBezTo>
                  <a:cubicBezTo>
                    <a:pt x="226" y="140"/>
                    <a:pt x="196" y="115"/>
                    <a:pt x="191" y="113"/>
                  </a:cubicBezTo>
                  <a:cubicBezTo>
                    <a:pt x="178" y="106"/>
                    <a:pt x="122" y="155"/>
                    <a:pt x="115" y="190"/>
                  </a:cubicBezTo>
                  <a:cubicBezTo>
                    <a:pt x="114" y="194"/>
                    <a:pt x="138" y="227"/>
                    <a:pt x="171" y="270"/>
                  </a:cubicBezTo>
                  <a:cubicBezTo>
                    <a:pt x="145" y="309"/>
                    <a:pt x="126" y="355"/>
                    <a:pt x="117" y="403"/>
                  </a:cubicBezTo>
                  <a:cubicBezTo>
                    <a:pt x="64" y="409"/>
                    <a:pt x="25" y="413"/>
                    <a:pt x="20" y="415"/>
                  </a:cubicBezTo>
                  <a:cubicBezTo>
                    <a:pt x="5" y="419"/>
                    <a:pt x="0" y="493"/>
                    <a:pt x="20" y="523"/>
                  </a:cubicBezTo>
                  <a:close/>
                  <a:moveTo>
                    <a:pt x="466" y="204"/>
                  </a:moveTo>
                  <a:cubicBezTo>
                    <a:pt x="612" y="204"/>
                    <a:pt x="730" y="322"/>
                    <a:pt x="730" y="468"/>
                  </a:cubicBezTo>
                  <a:cubicBezTo>
                    <a:pt x="730" y="614"/>
                    <a:pt x="612" y="732"/>
                    <a:pt x="466" y="732"/>
                  </a:cubicBezTo>
                  <a:cubicBezTo>
                    <a:pt x="320" y="732"/>
                    <a:pt x="202" y="614"/>
                    <a:pt x="202" y="468"/>
                  </a:cubicBezTo>
                  <a:cubicBezTo>
                    <a:pt x="202" y="322"/>
                    <a:pt x="320" y="204"/>
                    <a:pt x="466" y="20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000" tIns="46800" rIns="90000" bIns="46800" rtlCol="0" anchor="ctr"/>
            <a:lstStyle/>
            <a:p>
              <a:pPr algn="ctr" defTabSz="457200"/>
              <a:endParaRPr lang="en-GB" spc="20">
                <a:solidFill>
                  <a:srgbClr val="FFFFFF"/>
                </a:solidFill>
                <a:latin typeface="Raleway Light"/>
              </a:endParaRPr>
            </a:p>
          </p:txBody>
        </p:sp>
        <p:sp>
          <p:nvSpPr>
            <p:cNvPr id="15" name="Freeform 43">
              <a:extLst>
                <a:ext uri="{FF2B5EF4-FFF2-40B4-BE49-F238E27FC236}">
                  <a16:creationId xmlns:a16="http://schemas.microsoft.com/office/drawing/2014/main" id="{24D17899-66BA-FF2D-81BF-11A880DD65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63756" y="3377616"/>
              <a:ext cx="1470961" cy="1469152"/>
            </a:xfrm>
            <a:custGeom>
              <a:avLst/>
              <a:gdLst>
                <a:gd name="T0" fmla="*/ 55 w 622"/>
                <a:gd name="T1" fmla="*/ 345 h 621"/>
                <a:gd name="T2" fmla="*/ 23 w 622"/>
                <a:gd name="T3" fmla="*/ 394 h 621"/>
                <a:gd name="T4" fmla="*/ 88 w 622"/>
                <a:gd name="T5" fmla="*/ 441 h 621"/>
                <a:gd name="T6" fmla="*/ 76 w 622"/>
                <a:gd name="T7" fmla="*/ 497 h 621"/>
                <a:gd name="T8" fmla="*/ 154 w 622"/>
                <a:gd name="T9" fmla="*/ 516 h 621"/>
                <a:gd name="T10" fmla="*/ 165 w 622"/>
                <a:gd name="T11" fmla="*/ 573 h 621"/>
                <a:gd name="T12" fmla="*/ 245 w 622"/>
                <a:gd name="T13" fmla="*/ 560 h 621"/>
                <a:gd name="T14" fmla="*/ 275 w 622"/>
                <a:gd name="T15" fmla="*/ 608 h 621"/>
                <a:gd name="T16" fmla="*/ 344 w 622"/>
                <a:gd name="T17" fmla="*/ 566 h 621"/>
                <a:gd name="T18" fmla="*/ 398 w 622"/>
                <a:gd name="T19" fmla="*/ 592 h 621"/>
                <a:gd name="T20" fmla="*/ 441 w 622"/>
                <a:gd name="T21" fmla="*/ 533 h 621"/>
                <a:gd name="T22" fmla="*/ 498 w 622"/>
                <a:gd name="T23" fmla="*/ 537 h 621"/>
                <a:gd name="T24" fmla="*/ 515 w 622"/>
                <a:gd name="T25" fmla="*/ 466 h 621"/>
                <a:gd name="T26" fmla="*/ 570 w 622"/>
                <a:gd name="T27" fmla="*/ 447 h 621"/>
                <a:gd name="T28" fmla="*/ 559 w 622"/>
                <a:gd name="T29" fmla="*/ 375 h 621"/>
                <a:gd name="T30" fmla="*/ 602 w 622"/>
                <a:gd name="T31" fmla="*/ 338 h 621"/>
                <a:gd name="T32" fmla="*/ 564 w 622"/>
                <a:gd name="T33" fmla="*/ 276 h 621"/>
                <a:gd name="T34" fmla="*/ 590 w 622"/>
                <a:gd name="T35" fmla="*/ 223 h 621"/>
                <a:gd name="T36" fmla="*/ 531 w 622"/>
                <a:gd name="T37" fmla="*/ 181 h 621"/>
                <a:gd name="T38" fmla="*/ 536 w 622"/>
                <a:gd name="T39" fmla="*/ 124 h 621"/>
                <a:gd name="T40" fmla="*/ 465 w 622"/>
                <a:gd name="T41" fmla="*/ 107 h 621"/>
                <a:gd name="T42" fmla="*/ 446 w 622"/>
                <a:gd name="T43" fmla="*/ 51 h 621"/>
                <a:gd name="T44" fmla="*/ 374 w 622"/>
                <a:gd name="T45" fmla="*/ 63 h 621"/>
                <a:gd name="T46" fmla="*/ 337 w 622"/>
                <a:gd name="T47" fmla="*/ 19 h 621"/>
                <a:gd name="T48" fmla="*/ 274 w 622"/>
                <a:gd name="T49" fmla="*/ 57 h 621"/>
                <a:gd name="T50" fmla="*/ 227 w 622"/>
                <a:gd name="T51" fmla="*/ 25 h 621"/>
                <a:gd name="T52" fmla="*/ 180 w 622"/>
                <a:gd name="T53" fmla="*/ 90 h 621"/>
                <a:gd name="T54" fmla="*/ 124 w 622"/>
                <a:gd name="T55" fmla="*/ 78 h 621"/>
                <a:gd name="T56" fmla="*/ 106 w 622"/>
                <a:gd name="T57" fmla="*/ 156 h 621"/>
                <a:gd name="T58" fmla="*/ 49 w 622"/>
                <a:gd name="T59" fmla="*/ 167 h 621"/>
                <a:gd name="T60" fmla="*/ 61 w 622"/>
                <a:gd name="T61" fmla="*/ 246 h 621"/>
                <a:gd name="T62" fmla="*/ 13 w 622"/>
                <a:gd name="T63" fmla="*/ 277 h 621"/>
                <a:gd name="T64" fmla="*/ 310 w 622"/>
                <a:gd name="T65" fmla="*/ 112 h 621"/>
                <a:gd name="T66" fmla="*/ 310 w 622"/>
                <a:gd name="T67" fmla="*/ 511 h 621"/>
                <a:gd name="T68" fmla="*/ 310 w 622"/>
                <a:gd name="T69" fmla="*/ 112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22" h="621">
                  <a:moveTo>
                    <a:pt x="7" y="338"/>
                  </a:moveTo>
                  <a:cubicBezTo>
                    <a:pt x="9" y="342"/>
                    <a:pt x="27" y="344"/>
                    <a:pt x="55" y="345"/>
                  </a:cubicBezTo>
                  <a:cubicBezTo>
                    <a:pt x="57" y="356"/>
                    <a:pt x="59" y="367"/>
                    <a:pt x="62" y="378"/>
                  </a:cubicBezTo>
                  <a:cubicBezTo>
                    <a:pt x="39" y="387"/>
                    <a:pt x="24" y="394"/>
                    <a:pt x="23" y="394"/>
                  </a:cubicBezTo>
                  <a:cubicBezTo>
                    <a:pt x="14" y="398"/>
                    <a:pt x="30" y="444"/>
                    <a:pt x="41" y="453"/>
                  </a:cubicBezTo>
                  <a:cubicBezTo>
                    <a:pt x="44" y="456"/>
                    <a:pt x="61" y="451"/>
                    <a:pt x="88" y="441"/>
                  </a:cubicBezTo>
                  <a:cubicBezTo>
                    <a:pt x="93" y="450"/>
                    <a:pt x="99" y="459"/>
                    <a:pt x="105" y="467"/>
                  </a:cubicBezTo>
                  <a:cubicBezTo>
                    <a:pt x="88" y="485"/>
                    <a:pt x="77" y="496"/>
                    <a:pt x="76" y="497"/>
                  </a:cubicBezTo>
                  <a:cubicBezTo>
                    <a:pt x="69" y="504"/>
                    <a:pt x="101" y="540"/>
                    <a:pt x="115" y="545"/>
                  </a:cubicBezTo>
                  <a:cubicBezTo>
                    <a:pt x="118" y="546"/>
                    <a:pt x="133" y="535"/>
                    <a:pt x="154" y="516"/>
                  </a:cubicBezTo>
                  <a:cubicBezTo>
                    <a:pt x="163" y="522"/>
                    <a:pt x="172" y="528"/>
                    <a:pt x="181" y="534"/>
                  </a:cubicBezTo>
                  <a:cubicBezTo>
                    <a:pt x="172" y="557"/>
                    <a:pt x="166" y="571"/>
                    <a:pt x="165" y="573"/>
                  </a:cubicBezTo>
                  <a:cubicBezTo>
                    <a:pt x="162" y="582"/>
                    <a:pt x="205" y="603"/>
                    <a:pt x="220" y="602"/>
                  </a:cubicBezTo>
                  <a:cubicBezTo>
                    <a:pt x="223" y="602"/>
                    <a:pt x="232" y="586"/>
                    <a:pt x="245" y="560"/>
                  </a:cubicBezTo>
                  <a:cubicBezTo>
                    <a:pt x="255" y="563"/>
                    <a:pt x="265" y="565"/>
                    <a:pt x="275" y="566"/>
                  </a:cubicBezTo>
                  <a:cubicBezTo>
                    <a:pt x="275" y="591"/>
                    <a:pt x="275" y="607"/>
                    <a:pt x="275" y="608"/>
                  </a:cubicBezTo>
                  <a:cubicBezTo>
                    <a:pt x="275" y="618"/>
                    <a:pt x="324" y="621"/>
                    <a:pt x="337" y="614"/>
                  </a:cubicBezTo>
                  <a:cubicBezTo>
                    <a:pt x="340" y="613"/>
                    <a:pt x="342" y="595"/>
                    <a:pt x="344" y="566"/>
                  </a:cubicBezTo>
                  <a:cubicBezTo>
                    <a:pt x="357" y="564"/>
                    <a:pt x="370" y="562"/>
                    <a:pt x="383" y="558"/>
                  </a:cubicBezTo>
                  <a:cubicBezTo>
                    <a:pt x="391" y="577"/>
                    <a:pt x="397" y="590"/>
                    <a:pt x="398" y="592"/>
                  </a:cubicBezTo>
                  <a:cubicBezTo>
                    <a:pt x="404" y="607"/>
                    <a:pt x="459" y="587"/>
                    <a:pt x="456" y="571"/>
                  </a:cubicBezTo>
                  <a:cubicBezTo>
                    <a:pt x="455" y="569"/>
                    <a:pt x="450" y="555"/>
                    <a:pt x="441" y="533"/>
                  </a:cubicBezTo>
                  <a:cubicBezTo>
                    <a:pt x="451" y="526"/>
                    <a:pt x="461" y="519"/>
                    <a:pt x="471" y="512"/>
                  </a:cubicBezTo>
                  <a:cubicBezTo>
                    <a:pt x="486" y="526"/>
                    <a:pt x="496" y="536"/>
                    <a:pt x="498" y="537"/>
                  </a:cubicBezTo>
                  <a:cubicBezTo>
                    <a:pt x="509" y="549"/>
                    <a:pt x="552" y="510"/>
                    <a:pt x="543" y="496"/>
                  </a:cubicBezTo>
                  <a:cubicBezTo>
                    <a:pt x="542" y="494"/>
                    <a:pt x="531" y="483"/>
                    <a:pt x="515" y="466"/>
                  </a:cubicBezTo>
                  <a:cubicBezTo>
                    <a:pt x="522" y="456"/>
                    <a:pt x="530" y="446"/>
                    <a:pt x="536" y="434"/>
                  </a:cubicBezTo>
                  <a:cubicBezTo>
                    <a:pt x="556" y="442"/>
                    <a:pt x="568" y="447"/>
                    <a:pt x="570" y="447"/>
                  </a:cubicBezTo>
                  <a:cubicBezTo>
                    <a:pt x="585" y="454"/>
                    <a:pt x="610" y="401"/>
                    <a:pt x="596" y="392"/>
                  </a:cubicBezTo>
                  <a:cubicBezTo>
                    <a:pt x="594" y="391"/>
                    <a:pt x="581" y="385"/>
                    <a:pt x="559" y="375"/>
                  </a:cubicBezTo>
                  <a:cubicBezTo>
                    <a:pt x="562" y="364"/>
                    <a:pt x="564" y="352"/>
                    <a:pt x="565" y="339"/>
                  </a:cubicBezTo>
                  <a:cubicBezTo>
                    <a:pt x="587" y="339"/>
                    <a:pt x="600" y="338"/>
                    <a:pt x="602" y="338"/>
                  </a:cubicBezTo>
                  <a:cubicBezTo>
                    <a:pt x="618" y="338"/>
                    <a:pt x="622" y="280"/>
                    <a:pt x="606" y="277"/>
                  </a:cubicBezTo>
                  <a:cubicBezTo>
                    <a:pt x="603" y="277"/>
                    <a:pt x="588" y="276"/>
                    <a:pt x="564" y="276"/>
                  </a:cubicBezTo>
                  <a:cubicBezTo>
                    <a:pt x="562" y="263"/>
                    <a:pt x="560" y="251"/>
                    <a:pt x="556" y="239"/>
                  </a:cubicBezTo>
                  <a:cubicBezTo>
                    <a:pt x="576" y="230"/>
                    <a:pt x="588" y="224"/>
                    <a:pt x="590" y="223"/>
                  </a:cubicBezTo>
                  <a:cubicBezTo>
                    <a:pt x="605" y="217"/>
                    <a:pt x="586" y="163"/>
                    <a:pt x="569" y="166"/>
                  </a:cubicBezTo>
                  <a:cubicBezTo>
                    <a:pt x="567" y="166"/>
                    <a:pt x="553" y="172"/>
                    <a:pt x="531" y="181"/>
                  </a:cubicBezTo>
                  <a:cubicBezTo>
                    <a:pt x="525" y="170"/>
                    <a:pt x="518" y="160"/>
                    <a:pt x="510" y="151"/>
                  </a:cubicBezTo>
                  <a:cubicBezTo>
                    <a:pt x="525" y="135"/>
                    <a:pt x="534" y="125"/>
                    <a:pt x="536" y="124"/>
                  </a:cubicBezTo>
                  <a:cubicBezTo>
                    <a:pt x="547" y="112"/>
                    <a:pt x="508" y="69"/>
                    <a:pt x="495" y="78"/>
                  </a:cubicBezTo>
                  <a:cubicBezTo>
                    <a:pt x="493" y="80"/>
                    <a:pt x="482" y="90"/>
                    <a:pt x="465" y="107"/>
                  </a:cubicBezTo>
                  <a:cubicBezTo>
                    <a:pt x="454" y="99"/>
                    <a:pt x="444" y="92"/>
                    <a:pt x="433" y="86"/>
                  </a:cubicBezTo>
                  <a:cubicBezTo>
                    <a:pt x="440" y="66"/>
                    <a:pt x="445" y="53"/>
                    <a:pt x="446" y="51"/>
                  </a:cubicBezTo>
                  <a:cubicBezTo>
                    <a:pt x="452" y="36"/>
                    <a:pt x="399" y="11"/>
                    <a:pt x="390" y="25"/>
                  </a:cubicBezTo>
                  <a:cubicBezTo>
                    <a:pt x="389" y="27"/>
                    <a:pt x="383" y="41"/>
                    <a:pt x="374" y="63"/>
                  </a:cubicBezTo>
                  <a:cubicBezTo>
                    <a:pt x="362" y="60"/>
                    <a:pt x="350" y="57"/>
                    <a:pt x="338" y="56"/>
                  </a:cubicBezTo>
                  <a:cubicBezTo>
                    <a:pt x="337" y="35"/>
                    <a:pt x="337" y="21"/>
                    <a:pt x="337" y="19"/>
                  </a:cubicBezTo>
                  <a:cubicBezTo>
                    <a:pt x="337" y="3"/>
                    <a:pt x="279" y="0"/>
                    <a:pt x="275" y="16"/>
                  </a:cubicBezTo>
                  <a:cubicBezTo>
                    <a:pt x="275" y="18"/>
                    <a:pt x="275" y="33"/>
                    <a:pt x="274" y="57"/>
                  </a:cubicBezTo>
                  <a:cubicBezTo>
                    <a:pt x="264" y="59"/>
                    <a:pt x="254" y="61"/>
                    <a:pt x="244" y="63"/>
                  </a:cubicBezTo>
                  <a:cubicBezTo>
                    <a:pt x="234" y="40"/>
                    <a:pt x="228" y="26"/>
                    <a:pt x="227" y="25"/>
                  </a:cubicBezTo>
                  <a:cubicBezTo>
                    <a:pt x="224" y="16"/>
                    <a:pt x="178" y="31"/>
                    <a:pt x="168" y="42"/>
                  </a:cubicBezTo>
                  <a:cubicBezTo>
                    <a:pt x="166" y="45"/>
                    <a:pt x="171" y="63"/>
                    <a:pt x="180" y="90"/>
                  </a:cubicBezTo>
                  <a:cubicBezTo>
                    <a:pt x="171" y="95"/>
                    <a:pt x="163" y="101"/>
                    <a:pt x="154" y="107"/>
                  </a:cubicBezTo>
                  <a:cubicBezTo>
                    <a:pt x="137" y="90"/>
                    <a:pt x="126" y="79"/>
                    <a:pt x="124" y="78"/>
                  </a:cubicBezTo>
                  <a:cubicBezTo>
                    <a:pt x="118" y="71"/>
                    <a:pt x="81" y="103"/>
                    <a:pt x="77" y="116"/>
                  </a:cubicBezTo>
                  <a:cubicBezTo>
                    <a:pt x="75" y="120"/>
                    <a:pt x="87" y="134"/>
                    <a:pt x="106" y="156"/>
                  </a:cubicBezTo>
                  <a:cubicBezTo>
                    <a:pt x="99" y="164"/>
                    <a:pt x="93" y="173"/>
                    <a:pt x="88" y="183"/>
                  </a:cubicBezTo>
                  <a:cubicBezTo>
                    <a:pt x="64" y="174"/>
                    <a:pt x="50" y="168"/>
                    <a:pt x="49" y="167"/>
                  </a:cubicBezTo>
                  <a:cubicBezTo>
                    <a:pt x="40" y="163"/>
                    <a:pt x="18" y="207"/>
                    <a:pt x="19" y="221"/>
                  </a:cubicBezTo>
                  <a:cubicBezTo>
                    <a:pt x="20" y="225"/>
                    <a:pt x="36" y="234"/>
                    <a:pt x="61" y="246"/>
                  </a:cubicBezTo>
                  <a:cubicBezTo>
                    <a:pt x="59" y="256"/>
                    <a:pt x="57" y="266"/>
                    <a:pt x="55" y="277"/>
                  </a:cubicBezTo>
                  <a:cubicBezTo>
                    <a:pt x="30" y="277"/>
                    <a:pt x="15" y="277"/>
                    <a:pt x="13" y="277"/>
                  </a:cubicBezTo>
                  <a:cubicBezTo>
                    <a:pt x="4" y="277"/>
                    <a:pt x="0" y="325"/>
                    <a:pt x="7" y="338"/>
                  </a:cubicBezTo>
                  <a:close/>
                  <a:moveTo>
                    <a:pt x="310" y="112"/>
                  </a:moveTo>
                  <a:cubicBezTo>
                    <a:pt x="420" y="112"/>
                    <a:pt x="509" y="202"/>
                    <a:pt x="509" y="312"/>
                  </a:cubicBezTo>
                  <a:cubicBezTo>
                    <a:pt x="509" y="422"/>
                    <a:pt x="420" y="511"/>
                    <a:pt x="310" y="511"/>
                  </a:cubicBezTo>
                  <a:cubicBezTo>
                    <a:pt x="200" y="511"/>
                    <a:pt x="111" y="422"/>
                    <a:pt x="111" y="312"/>
                  </a:cubicBezTo>
                  <a:cubicBezTo>
                    <a:pt x="111" y="202"/>
                    <a:pt x="200" y="112"/>
                    <a:pt x="310" y="11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000" tIns="46800" rIns="90000" bIns="46800" rtlCol="0" anchor="ctr"/>
            <a:lstStyle/>
            <a:p>
              <a:pPr algn="ctr" defTabSz="457200"/>
              <a:endParaRPr lang="en-GB" spc="20">
                <a:solidFill>
                  <a:srgbClr val="FFFFFF"/>
                </a:solidFill>
                <a:latin typeface="Raleway Light"/>
              </a:endParaRPr>
            </a:p>
          </p:txBody>
        </p:sp>
        <p:sp>
          <p:nvSpPr>
            <p:cNvPr id="16" name="Freeform 45">
              <a:extLst>
                <a:ext uri="{FF2B5EF4-FFF2-40B4-BE49-F238E27FC236}">
                  <a16:creationId xmlns:a16="http://schemas.microsoft.com/office/drawing/2014/main" id="{20A3A293-B6F8-D36D-E7C1-55536F87E6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79499" y="2282254"/>
              <a:ext cx="948004" cy="1059900"/>
            </a:xfrm>
            <a:custGeom>
              <a:avLst/>
              <a:gdLst>
                <a:gd name="T0" fmla="*/ 934 w 934"/>
                <a:gd name="T1" fmla="*/ 398 h 1045"/>
                <a:gd name="T2" fmla="*/ 824 w 934"/>
                <a:gd name="T3" fmla="*/ 190 h 1045"/>
                <a:gd name="T4" fmla="*/ 595 w 934"/>
                <a:gd name="T5" fmla="*/ 45 h 1045"/>
                <a:gd name="T6" fmla="*/ 344 w 934"/>
                <a:gd name="T7" fmla="*/ 45 h 1045"/>
                <a:gd name="T8" fmla="*/ 120 w 934"/>
                <a:gd name="T9" fmla="*/ 184 h 1045"/>
                <a:gd name="T10" fmla="*/ 0 w 934"/>
                <a:gd name="T11" fmla="*/ 403 h 1045"/>
                <a:gd name="T12" fmla="*/ 0 w 934"/>
                <a:gd name="T13" fmla="*/ 659 h 1045"/>
                <a:gd name="T14" fmla="*/ 136 w 934"/>
                <a:gd name="T15" fmla="*/ 873 h 1045"/>
                <a:gd name="T16" fmla="*/ 345 w 934"/>
                <a:gd name="T17" fmla="*/ 1003 h 1045"/>
                <a:gd name="T18" fmla="*/ 595 w 934"/>
                <a:gd name="T19" fmla="*/ 1003 h 1045"/>
                <a:gd name="T20" fmla="*/ 814 w 934"/>
                <a:gd name="T21" fmla="*/ 868 h 1045"/>
                <a:gd name="T22" fmla="*/ 934 w 934"/>
                <a:gd name="T23" fmla="*/ 664 h 1045"/>
                <a:gd name="T24" fmla="*/ 934 w 934"/>
                <a:gd name="T25" fmla="*/ 398 h 1045"/>
                <a:gd name="T26" fmla="*/ 467 w 934"/>
                <a:gd name="T27" fmla="*/ 819 h 1045"/>
                <a:gd name="T28" fmla="*/ 172 w 934"/>
                <a:gd name="T29" fmla="*/ 524 h 1045"/>
                <a:gd name="T30" fmla="*/ 467 w 934"/>
                <a:gd name="T31" fmla="*/ 228 h 1045"/>
                <a:gd name="T32" fmla="*/ 763 w 934"/>
                <a:gd name="T33" fmla="*/ 524 h 1045"/>
                <a:gd name="T34" fmla="*/ 467 w 934"/>
                <a:gd name="T35" fmla="*/ 819 h 1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4" h="1045">
                  <a:moveTo>
                    <a:pt x="934" y="398"/>
                  </a:moveTo>
                  <a:cubicBezTo>
                    <a:pt x="934" y="398"/>
                    <a:pt x="887" y="226"/>
                    <a:pt x="824" y="190"/>
                  </a:cubicBezTo>
                  <a:cubicBezTo>
                    <a:pt x="824" y="190"/>
                    <a:pt x="652" y="292"/>
                    <a:pt x="595" y="45"/>
                  </a:cubicBezTo>
                  <a:cubicBezTo>
                    <a:pt x="595" y="45"/>
                    <a:pt x="454" y="0"/>
                    <a:pt x="344" y="45"/>
                  </a:cubicBezTo>
                  <a:cubicBezTo>
                    <a:pt x="344" y="45"/>
                    <a:pt x="355" y="341"/>
                    <a:pt x="120" y="184"/>
                  </a:cubicBezTo>
                  <a:cubicBezTo>
                    <a:pt x="120" y="184"/>
                    <a:pt x="16" y="330"/>
                    <a:pt x="0" y="403"/>
                  </a:cubicBezTo>
                  <a:cubicBezTo>
                    <a:pt x="0" y="403"/>
                    <a:pt x="209" y="549"/>
                    <a:pt x="0" y="659"/>
                  </a:cubicBezTo>
                  <a:cubicBezTo>
                    <a:pt x="0" y="659"/>
                    <a:pt x="52" y="826"/>
                    <a:pt x="136" y="873"/>
                  </a:cubicBezTo>
                  <a:cubicBezTo>
                    <a:pt x="136" y="873"/>
                    <a:pt x="345" y="789"/>
                    <a:pt x="345" y="1003"/>
                  </a:cubicBezTo>
                  <a:cubicBezTo>
                    <a:pt x="345" y="1003"/>
                    <a:pt x="449" y="1045"/>
                    <a:pt x="595" y="1003"/>
                  </a:cubicBezTo>
                  <a:cubicBezTo>
                    <a:pt x="595" y="1003"/>
                    <a:pt x="569" y="821"/>
                    <a:pt x="814" y="868"/>
                  </a:cubicBezTo>
                  <a:cubicBezTo>
                    <a:pt x="814" y="868"/>
                    <a:pt x="913" y="795"/>
                    <a:pt x="934" y="664"/>
                  </a:cubicBezTo>
                  <a:cubicBezTo>
                    <a:pt x="934" y="664"/>
                    <a:pt x="762" y="596"/>
                    <a:pt x="934" y="398"/>
                  </a:cubicBezTo>
                  <a:close/>
                  <a:moveTo>
                    <a:pt x="467" y="819"/>
                  </a:moveTo>
                  <a:cubicBezTo>
                    <a:pt x="304" y="819"/>
                    <a:pt x="172" y="687"/>
                    <a:pt x="172" y="524"/>
                  </a:cubicBezTo>
                  <a:cubicBezTo>
                    <a:pt x="172" y="360"/>
                    <a:pt x="304" y="228"/>
                    <a:pt x="467" y="228"/>
                  </a:cubicBezTo>
                  <a:cubicBezTo>
                    <a:pt x="630" y="228"/>
                    <a:pt x="763" y="360"/>
                    <a:pt x="763" y="524"/>
                  </a:cubicBezTo>
                  <a:cubicBezTo>
                    <a:pt x="763" y="687"/>
                    <a:pt x="630" y="819"/>
                    <a:pt x="467" y="81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000" tIns="46800" rIns="90000" bIns="46800" rtlCol="0" anchor="ctr"/>
            <a:lstStyle/>
            <a:p>
              <a:pPr algn="ctr" defTabSz="457200"/>
              <a:endParaRPr lang="en-GB" spc="20">
                <a:solidFill>
                  <a:srgbClr val="FFFFFF"/>
                </a:solidFill>
                <a:latin typeface="Raleway Light"/>
              </a:endParaRPr>
            </a:p>
          </p:txBody>
        </p:sp>
        <p:sp>
          <p:nvSpPr>
            <p:cNvPr id="17" name="Freeform 47">
              <a:extLst>
                <a:ext uri="{FF2B5EF4-FFF2-40B4-BE49-F238E27FC236}">
                  <a16:creationId xmlns:a16="http://schemas.microsoft.com/office/drawing/2014/main" id="{B807F677-5CA1-835D-ADCE-14C052C61E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95922" y="2002324"/>
              <a:ext cx="1586917" cy="1517346"/>
            </a:xfrm>
            <a:custGeom>
              <a:avLst/>
              <a:gdLst>
                <a:gd name="T0" fmla="*/ 85 w 965"/>
                <a:gd name="T1" fmla="*/ 403 h 966"/>
                <a:gd name="T2" fmla="*/ 25 w 965"/>
                <a:gd name="T3" fmla="*/ 447 h 966"/>
                <a:gd name="T4" fmla="*/ 80 w 965"/>
                <a:gd name="T5" fmla="*/ 518 h 966"/>
                <a:gd name="T6" fmla="*/ 31 w 965"/>
                <a:gd name="T7" fmla="*/ 559 h 966"/>
                <a:gd name="T8" fmla="*/ 100 w 965"/>
                <a:gd name="T9" fmla="*/ 615 h 966"/>
                <a:gd name="T10" fmla="*/ 65 w 965"/>
                <a:gd name="T11" fmla="*/ 672 h 966"/>
                <a:gd name="T12" fmla="*/ 147 w 965"/>
                <a:gd name="T13" fmla="*/ 708 h 966"/>
                <a:gd name="T14" fmla="*/ 135 w 965"/>
                <a:gd name="T15" fmla="*/ 781 h 966"/>
                <a:gd name="T16" fmla="*/ 224 w 965"/>
                <a:gd name="T17" fmla="*/ 793 h 966"/>
                <a:gd name="T18" fmla="*/ 218 w 965"/>
                <a:gd name="T19" fmla="*/ 857 h 966"/>
                <a:gd name="T20" fmla="*/ 307 w 965"/>
                <a:gd name="T21" fmla="*/ 847 h 966"/>
                <a:gd name="T22" fmla="*/ 322 w 965"/>
                <a:gd name="T23" fmla="*/ 912 h 966"/>
                <a:gd name="T24" fmla="*/ 405 w 965"/>
                <a:gd name="T25" fmla="*/ 880 h 966"/>
                <a:gd name="T26" fmla="*/ 449 w 965"/>
                <a:gd name="T27" fmla="*/ 940 h 966"/>
                <a:gd name="T28" fmla="*/ 520 w 965"/>
                <a:gd name="T29" fmla="*/ 886 h 966"/>
                <a:gd name="T30" fmla="*/ 563 w 965"/>
                <a:gd name="T31" fmla="*/ 928 h 966"/>
                <a:gd name="T32" fmla="*/ 616 w 965"/>
                <a:gd name="T33" fmla="*/ 866 h 966"/>
                <a:gd name="T34" fmla="*/ 674 w 965"/>
                <a:gd name="T35" fmla="*/ 893 h 966"/>
                <a:gd name="T36" fmla="*/ 709 w 965"/>
                <a:gd name="T37" fmla="*/ 820 h 966"/>
                <a:gd name="T38" fmla="*/ 782 w 965"/>
                <a:gd name="T39" fmla="*/ 823 h 966"/>
                <a:gd name="T40" fmla="*/ 795 w 965"/>
                <a:gd name="T41" fmla="*/ 743 h 966"/>
                <a:gd name="T42" fmla="*/ 855 w 965"/>
                <a:gd name="T43" fmla="*/ 741 h 966"/>
                <a:gd name="T44" fmla="*/ 848 w 965"/>
                <a:gd name="T45" fmla="*/ 660 h 966"/>
                <a:gd name="T46" fmla="*/ 909 w 965"/>
                <a:gd name="T47" fmla="*/ 638 h 966"/>
                <a:gd name="T48" fmla="*/ 882 w 965"/>
                <a:gd name="T49" fmla="*/ 561 h 966"/>
                <a:gd name="T50" fmla="*/ 936 w 965"/>
                <a:gd name="T51" fmla="*/ 513 h 966"/>
                <a:gd name="T52" fmla="*/ 888 w 965"/>
                <a:gd name="T53" fmla="*/ 447 h 966"/>
                <a:gd name="T54" fmla="*/ 930 w 965"/>
                <a:gd name="T55" fmla="*/ 403 h 966"/>
                <a:gd name="T56" fmla="*/ 868 w 965"/>
                <a:gd name="T57" fmla="*/ 350 h 966"/>
                <a:gd name="T58" fmla="*/ 895 w 965"/>
                <a:gd name="T59" fmla="*/ 292 h 966"/>
                <a:gd name="T60" fmla="*/ 822 w 965"/>
                <a:gd name="T61" fmla="*/ 257 h 966"/>
                <a:gd name="T62" fmla="*/ 825 w 965"/>
                <a:gd name="T63" fmla="*/ 184 h 966"/>
                <a:gd name="T64" fmla="*/ 745 w 965"/>
                <a:gd name="T65" fmla="*/ 171 h 966"/>
                <a:gd name="T66" fmla="*/ 743 w 965"/>
                <a:gd name="T67" fmla="*/ 110 h 966"/>
                <a:gd name="T68" fmla="*/ 662 w 965"/>
                <a:gd name="T69" fmla="*/ 117 h 966"/>
                <a:gd name="T70" fmla="*/ 640 w 965"/>
                <a:gd name="T71" fmla="*/ 57 h 966"/>
                <a:gd name="T72" fmla="*/ 563 w 965"/>
                <a:gd name="T73" fmla="*/ 84 h 966"/>
                <a:gd name="T74" fmla="*/ 515 w 965"/>
                <a:gd name="T75" fmla="*/ 30 h 966"/>
                <a:gd name="T76" fmla="*/ 449 w 965"/>
                <a:gd name="T77" fmla="*/ 78 h 966"/>
                <a:gd name="T78" fmla="*/ 407 w 965"/>
                <a:gd name="T79" fmla="*/ 29 h 966"/>
                <a:gd name="T80" fmla="*/ 351 w 965"/>
                <a:gd name="T81" fmla="*/ 99 h 966"/>
                <a:gd name="T82" fmla="*/ 294 w 965"/>
                <a:gd name="T83" fmla="*/ 63 h 966"/>
                <a:gd name="T84" fmla="*/ 257 w 965"/>
                <a:gd name="T85" fmla="*/ 145 h 966"/>
                <a:gd name="T86" fmla="*/ 184 w 965"/>
                <a:gd name="T87" fmla="*/ 133 h 966"/>
                <a:gd name="T88" fmla="*/ 172 w 965"/>
                <a:gd name="T89" fmla="*/ 222 h 966"/>
                <a:gd name="T90" fmla="*/ 109 w 965"/>
                <a:gd name="T91" fmla="*/ 216 h 966"/>
                <a:gd name="T92" fmla="*/ 119 w 965"/>
                <a:gd name="T93" fmla="*/ 305 h 966"/>
                <a:gd name="T94" fmla="*/ 53 w 965"/>
                <a:gd name="T95" fmla="*/ 320 h 966"/>
                <a:gd name="T96" fmla="*/ 484 w 965"/>
                <a:gd name="T97" fmla="*/ 799 h 966"/>
                <a:gd name="T98" fmla="*/ 484 w 965"/>
                <a:gd name="T99" fmla="*/ 165 h 966"/>
                <a:gd name="T100" fmla="*/ 484 w 965"/>
                <a:gd name="T101" fmla="*/ 799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65" h="966">
                  <a:moveTo>
                    <a:pt x="30" y="389"/>
                  </a:moveTo>
                  <a:cubicBezTo>
                    <a:pt x="35" y="389"/>
                    <a:pt x="55" y="395"/>
                    <a:pt x="85" y="403"/>
                  </a:cubicBezTo>
                  <a:cubicBezTo>
                    <a:pt x="83" y="417"/>
                    <a:pt x="81" y="431"/>
                    <a:pt x="80" y="445"/>
                  </a:cubicBezTo>
                  <a:cubicBezTo>
                    <a:pt x="47" y="445"/>
                    <a:pt x="27" y="446"/>
                    <a:pt x="25" y="447"/>
                  </a:cubicBezTo>
                  <a:cubicBezTo>
                    <a:pt x="12" y="454"/>
                    <a:pt x="0" y="522"/>
                    <a:pt x="22" y="519"/>
                  </a:cubicBezTo>
                  <a:cubicBezTo>
                    <a:pt x="27" y="519"/>
                    <a:pt x="47" y="519"/>
                    <a:pt x="80" y="518"/>
                  </a:cubicBezTo>
                  <a:cubicBezTo>
                    <a:pt x="80" y="527"/>
                    <a:pt x="82" y="535"/>
                    <a:pt x="83" y="544"/>
                  </a:cubicBezTo>
                  <a:cubicBezTo>
                    <a:pt x="51" y="552"/>
                    <a:pt x="32" y="558"/>
                    <a:pt x="31" y="559"/>
                  </a:cubicBezTo>
                  <a:cubicBezTo>
                    <a:pt x="19" y="569"/>
                    <a:pt x="24" y="637"/>
                    <a:pt x="45" y="630"/>
                  </a:cubicBezTo>
                  <a:cubicBezTo>
                    <a:pt x="49" y="628"/>
                    <a:pt x="69" y="623"/>
                    <a:pt x="100" y="615"/>
                  </a:cubicBezTo>
                  <a:cubicBezTo>
                    <a:pt x="104" y="625"/>
                    <a:pt x="107" y="634"/>
                    <a:pt x="112" y="644"/>
                  </a:cubicBezTo>
                  <a:cubicBezTo>
                    <a:pt x="83" y="660"/>
                    <a:pt x="66" y="670"/>
                    <a:pt x="65" y="672"/>
                  </a:cubicBezTo>
                  <a:cubicBezTo>
                    <a:pt x="57" y="684"/>
                    <a:pt x="79" y="749"/>
                    <a:pt x="97" y="737"/>
                  </a:cubicBezTo>
                  <a:cubicBezTo>
                    <a:pt x="101" y="734"/>
                    <a:pt x="119" y="724"/>
                    <a:pt x="147" y="708"/>
                  </a:cubicBezTo>
                  <a:cubicBezTo>
                    <a:pt x="154" y="720"/>
                    <a:pt x="163" y="731"/>
                    <a:pt x="172" y="742"/>
                  </a:cubicBezTo>
                  <a:cubicBezTo>
                    <a:pt x="149" y="765"/>
                    <a:pt x="136" y="779"/>
                    <a:pt x="135" y="781"/>
                  </a:cubicBezTo>
                  <a:cubicBezTo>
                    <a:pt x="130" y="795"/>
                    <a:pt x="170" y="852"/>
                    <a:pt x="184" y="835"/>
                  </a:cubicBezTo>
                  <a:cubicBezTo>
                    <a:pt x="187" y="831"/>
                    <a:pt x="201" y="816"/>
                    <a:pt x="224" y="793"/>
                  </a:cubicBezTo>
                  <a:cubicBezTo>
                    <a:pt x="230" y="799"/>
                    <a:pt x="237" y="804"/>
                    <a:pt x="244" y="809"/>
                  </a:cubicBezTo>
                  <a:cubicBezTo>
                    <a:pt x="228" y="837"/>
                    <a:pt x="218" y="855"/>
                    <a:pt x="218" y="857"/>
                  </a:cubicBezTo>
                  <a:cubicBezTo>
                    <a:pt x="217" y="872"/>
                    <a:pt x="269" y="917"/>
                    <a:pt x="278" y="897"/>
                  </a:cubicBezTo>
                  <a:cubicBezTo>
                    <a:pt x="280" y="893"/>
                    <a:pt x="291" y="875"/>
                    <a:pt x="307" y="847"/>
                  </a:cubicBezTo>
                  <a:cubicBezTo>
                    <a:pt x="316" y="851"/>
                    <a:pt x="326" y="856"/>
                    <a:pt x="335" y="859"/>
                  </a:cubicBezTo>
                  <a:cubicBezTo>
                    <a:pt x="327" y="891"/>
                    <a:pt x="322" y="910"/>
                    <a:pt x="322" y="912"/>
                  </a:cubicBezTo>
                  <a:cubicBezTo>
                    <a:pt x="325" y="927"/>
                    <a:pt x="386" y="957"/>
                    <a:pt x="390" y="936"/>
                  </a:cubicBezTo>
                  <a:cubicBezTo>
                    <a:pt x="391" y="931"/>
                    <a:pt x="397" y="911"/>
                    <a:pt x="405" y="880"/>
                  </a:cubicBezTo>
                  <a:cubicBezTo>
                    <a:pt x="419" y="883"/>
                    <a:pt x="433" y="885"/>
                    <a:pt x="447" y="886"/>
                  </a:cubicBezTo>
                  <a:cubicBezTo>
                    <a:pt x="447" y="918"/>
                    <a:pt x="448" y="938"/>
                    <a:pt x="449" y="940"/>
                  </a:cubicBezTo>
                  <a:cubicBezTo>
                    <a:pt x="456" y="953"/>
                    <a:pt x="524" y="966"/>
                    <a:pt x="521" y="944"/>
                  </a:cubicBezTo>
                  <a:cubicBezTo>
                    <a:pt x="521" y="939"/>
                    <a:pt x="521" y="918"/>
                    <a:pt x="520" y="886"/>
                  </a:cubicBezTo>
                  <a:cubicBezTo>
                    <a:pt x="530" y="885"/>
                    <a:pt x="540" y="884"/>
                    <a:pt x="550" y="882"/>
                  </a:cubicBezTo>
                  <a:cubicBezTo>
                    <a:pt x="557" y="908"/>
                    <a:pt x="562" y="924"/>
                    <a:pt x="563" y="928"/>
                  </a:cubicBezTo>
                  <a:cubicBezTo>
                    <a:pt x="573" y="956"/>
                    <a:pt x="633" y="938"/>
                    <a:pt x="628" y="918"/>
                  </a:cubicBezTo>
                  <a:cubicBezTo>
                    <a:pt x="628" y="916"/>
                    <a:pt x="623" y="897"/>
                    <a:pt x="616" y="866"/>
                  </a:cubicBezTo>
                  <a:cubicBezTo>
                    <a:pt x="627" y="862"/>
                    <a:pt x="639" y="857"/>
                    <a:pt x="650" y="852"/>
                  </a:cubicBezTo>
                  <a:cubicBezTo>
                    <a:pt x="663" y="875"/>
                    <a:pt x="672" y="890"/>
                    <a:pt x="674" y="893"/>
                  </a:cubicBezTo>
                  <a:cubicBezTo>
                    <a:pt x="691" y="918"/>
                    <a:pt x="744" y="885"/>
                    <a:pt x="735" y="867"/>
                  </a:cubicBezTo>
                  <a:cubicBezTo>
                    <a:pt x="733" y="865"/>
                    <a:pt x="724" y="848"/>
                    <a:pt x="709" y="820"/>
                  </a:cubicBezTo>
                  <a:cubicBezTo>
                    <a:pt x="722" y="811"/>
                    <a:pt x="735" y="801"/>
                    <a:pt x="747" y="791"/>
                  </a:cubicBezTo>
                  <a:cubicBezTo>
                    <a:pt x="766" y="809"/>
                    <a:pt x="779" y="821"/>
                    <a:pt x="782" y="823"/>
                  </a:cubicBezTo>
                  <a:cubicBezTo>
                    <a:pt x="805" y="842"/>
                    <a:pt x="847" y="796"/>
                    <a:pt x="833" y="782"/>
                  </a:cubicBezTo>
                  <a:cubicBezTo>
                    <a:pt x="831" y="780"/>
                    <a:pt x="817" y="766"/>
                    <a:pt x="795" y="743"/>
                  </a:cubicBezTo>
                  <a:cubicBezTo>
                    <a:pt x="801" y="735"/>
                    <a:pt x="808" y="726"/>
                    <a:pt x="814" y="718"/>
                  </a:cubicBezTo>
                  <a:cubicBezTo>
                    <a:pt x="837" y="731"/>
                    <a:pt x="852" y="740"/>
                    <a:pt x="855" y="741"/>
                  </a:cubicBezTo>
                  <a:cubicBezTo>
                    <a:pt x="882" y="754"/>
                    <a:pt x="912" y="698"/>
                    <a:pt x="895" y="688"/>
                  </a:cubicBezTo>
                  <a:cubicBezTo>
                    <a:pt x="892" y="687"/>
                    <a:pt x="875" y="677"/>
                    <a:pt x="848" y="660"/>
                  </a:cubicBezTo>
                  <a:cubicBezTo>
                    <a:pt x="854" y="649"/>
                    <a:pt x="859" y="638"/>
                    <a:pt x="863" y="626"/>
                  </a:cubicBezTo>
                  <a:cubicBezTo>
                    <a:pt x="889" y="633"/>
                    <a:pt x="905" y="638"/>
                    <a:pt x="909" y="638"/>
                  </a:cubicBezTo>
                  <a:cubicBezTo>
                    <a:pt x="938" y="643"/>
                    <a:pt x="953" y="583"/>
                    <a:pt x="934" y="577"/>
                  </a:cubicBezTo>
                  <a:cubicBezTo>
                    <a:pt x="931" y="576"/>
                    <a:pt x="912" y="571"/>
                    <a:pt x="882" y="561"/>
                  </a:cubicBezTo>
                  <a:cubicBezTo>
                    <a:pt x="885" y="546"/>
                    <a:pt x="887" y="530"/>
                    <a:pt x="888" y="514"/>
                  </a:cubicBezTo>
                  <a:cubicBezTo>
                    <a:pt x="915" y="514"/>
                    <a:pt x="932" y="513"/>
                    <a:pt x="936" y="513"/>
                  </a:cubicBezTo>
                  <a:cubicBezTo>
                    <a:pt x="965" y="510"/>
                    <a:pt x="962" y="447"/>
                    <a:pt x="942" y="447"/>
                  </a:cubicBezTo>
                  <a:cubicBezTo>
                    <a:pt x="940" y="447"/>
                    <a:pt x="920" y="447"/>
                    <a:pt x="888" y="447"/>
                  </a:cubicBezTo>
                  <a:cubicBezTo>
                    <a:pt x="887" y="436"/>
                    <a:pt x="886" y="426"/>
                    <a:pt x="884" y="415"/>
                  </a:cubicBezTo>
                  <a:cubicBezTo>
                    <a:pt x="910" y="408"/>
                    <a:pt x="926" y="404"/>
                    <a:pt x="930" y="403"/>
                  </a:cubicBezTo>
                  <a:cubicBezTo>
                    <a:pt x="958" y="392"/>
                    <a:pt x="940" y="332"/>
                    <a:pt x="920" y="337"/>
                  </a:cubicBezTo>
                  <a:cubicBezTo>
                    <a:pt x="918" y="338"/>
                    <a:pt x="898" y="343"/>
                    <a:pt x="868" y="350"/>
                  </a:cubicBezTo>
                  <a:cubicBezTo>
                    <a:pt x="864" y="338"/>
                    <a:pt x="859" y="327"/>
                    <a:pt x="854" y="316"/>
                  </a:cubicBezTo>
                  <a:cubicBezTo>
                    <a:pt x="877" y="302"/>
                    <a:pt x="892" y="294"/>
                    <a:pt x="895" y="292"/>
                  </a:cubicBezTo>
                  <a:cubicBezTo>
                    <a:pt x="919" y="275"/>
                    <a:pt x="887" y="221"/>
                    <a:pt x="869" y="231"/>
                  </a:cubicBezTo>
                  <a:cubicBezTo>
                    <a:pt x="867" y="232"/>
                    <a:pt x="850" y="242"/>
                    <a:pt x="822" y="257"/>
                  </a:cubicBezTo>
                  <a:cubicBezTo>
                    <a:pt x="813" y="243"/>
                    <a:pt x="803" y="231"/>
                    <a:pt x="793" y="218"/>
                  </a:cubicBezTo>
                  <a:cubicBezTo>
                    <a:pt x="811" y="199"/>
                    <a:pt x="823" y="187"/>
                    <a:pt x="825" y="184"/>
                  </a:cubicBezTo>
                  <a:cubicBezTo>
                    <a:pt x="844" y="161"/>
                    <a:pt x="798" y="119"/>
                    <a:pt x="784" y="133"/>
                  </a:cubicBezTo>
                  <a:cubicBezTo>
                    <a:pt x="782" y="135"/>
                    <a:pt x="768" y="149"/>
                    <a:pt x="745" y="171"/>
                  </a:cubicBezTo>
                  <a:cubicBezTo>
                    <a:pt x="737" y="164"/>
                    <a:pt x="728" y="158"/>
                    <a:pt x="720" y="152"/>
                  </a:cubicBezTo>
                  <a:cubicBezTo>
                    <a:pt x="733" y="129"/>
                    <a:pt x="742" y="114"/>
                    <a:pt x="743" y="110"/>
                  </a:cubicBezTo>
                  <a:cubicBezTo>
                    <a:pt x="756" y="83"/>
                    <a:pt x="700" y="54"/>
                    <a:pt x="690" y="71"/>
                  </a:cubicBezTo>
                  <a:cubicBezTo>
                    <a:pt x="689" y="73"/>
                    <a:pt x="679" y="90"/>
                    <a:pt x="662" y="117"/>
                  </a:cubicBezTo>
                  <a:cubicBezTo>
                    <a:pt x="651" y="112"/>
                    <a:pt x="640" y="107"/>
                    <a:pt x="628" y="103"/>
                  </a:cubicBezTo>
                  <a:cubicBezTo>
                    <a:pt x="635" y="77"/>
                    <a:pt x="640" y="60"/>
                    <a:pt x="640" y="57"/>
                  </a:cubicBezTo>
                  <a:cubicBezTo>
                    <a:pt x="645" y="27"/>
                    <a:pt x="584" y="13"/>
                    <a:pt x="579" y="32"/>
                  </a:cubicBezTo>
                  <a:cubicBezTo>
                    <a:pt x="578" y="34"/>
                    <a:pt x="573" y="53"/>
                    <a:pt x="563" y="84"/>
                  </a:cubicBezTo>
                  <a:cubicBezTo>
                    <a:pt x="548" y="81"/>
                    <a:pt x="532" y="79"/>
                    <a:pt x="516" y="77"/>
                  </a:cubicBezTo>
                  <a:cubicBezTo>
                    <a:pt x="516" y="51"/>
                    <a:pt x="515" y="33"/>
                    <a:pt x="515" y="30"/>
                  </a:cubicBezTo>
                  <a:cubicBezTo>
                    <a:pt x="512" y="0"/>
                    <a:pt x="449" y="3"/>
                    <a:pt x="449" y="23"/>
                  </a:cubicBezTo>
                  <a:cubicBezTo>
                    <a:pt x="449" y="26"/>
                    <a:pt x="449" y="46"/>
                    <a:pt x="449" y="78"/>
                  </a:cubicBezTo>
                  <a:cubicBezTo>
                    <a:pt x="440" y="78"/>
                    <a:pt x="431" y="80"/>
                    <a:pt x="422" y="81"/>
                  </a:cubicBezTo>
                  <a:cubicBezTo>
                    <a:pt x="413" y="49"/>
                    <a:pt x="408" y="30"/>
                    <a:pt x="407" y="29"/>
                  </a:cubicBezTo>
                  <a:cubicBezTo>
                    <a:pt x="397" y="17"/>
                    <a:pt x="328" y="22"/>
                    <a:pt x="336" y="43"/>
                  </a:cubicBezTo>
                  <a:cubicBezTo>
                    <a:pt x="337" y="47"/>
                    <a:pt x="343" y="67"/>
                    <a:pt x="351" y="99"/>
                  </a:cubicBezTo>
                  <a:cubicBezTo>
                    <a:pt x="341" y="102"/>
                    <a:pt x="331" y="105"/>
                    <a:pt x="322" y="110"/>
                  </a:cubicBezTo>
                  <a:cubicBezTo>
                    <a:pt x="306" y="81"/>
                    <a:pt x="296" y="64"/>
                    <a:pt x="294" y="63"/>
                  </a:cubicBezTo>
                  <a:cubicBezTo>
                    <a:pt x="282" y="55"/>
                    <a:pt x="216" y="77"/>
                    <a:pt x="229" y="95"/>
                  </a:cubicBezTo>
                  <a:cubicBezTo>
                    <a:pt x="231" y="99"/>
                    <a:pt x="242" y="117"/>
                    <a:pt x="257" y="145"/>
                  </a:cubicBezTo>
                  <a:cubicBezTo>
                    <a:pt x="246" y="152"/>
                    <a:pt x="235" y="161"/>
                    <a:pt x="224" y="170"/>
                  </a:cubicBezTo>
                  <a:cubicBezTo>
                    <a:pt x="201" y="147"/>
                    <a:pt x="186" y="134"/>
                    <a:pt x="184" y="133"/>
                  </a:cubicBezTo>
                  <a:cubicBezTo>
                    <a:pt x="170" y="128"/>
                    <a:pt x="114" y="168"/>
                    <a:pt x="131" y="182"/>
                  </a:cubicBezTo>
                  <a:cubicBezTo>
                    <a:pt x="134" y="185"/>
                    <a:pt x="149" y="199"/>
                    <a:pt x="172" y="222"/>
                  </a:cubicBezTo>
                  <a:cubicBezTo>
                    <a:pt x="167" y="228"/>
                    <a:pt x="162" y="235"/>
                    <a:pt x="156" y="242"/>
                  </a:cubicBezTo>
                  <a:cubicBezTo>
                    <a:pt x="128" y="226"/>
                    <a:pt x="111" y="216"/>
                    <a:pt x="109" y="216"/>
                  </a:cubicBezTo>
                  <a:cubicBezTo>
                    <a:pt x="94" y="215"/>
                    <a:pt x="49" y="267"/>
                    <a:pt x="69" y="276"/>
                  </a:cubicBezTo>
                  <a:cubicBezTo>
                    <a:pt x="73" y="278"/>
                    <a:pt x="91" y="289"/>
                    <a:pt x="119" y="305"/>
                  </a:cubicBezTo>
                  <a:cubicBezTo>
                    <a:pt x="114" y="314"/>
                    <a:pt x="110" y="324"/>
                    <a:pt x="106" y="333"/>
                  </a:cubicBezTo>
                  <a:cubicBezTo>
                    <a:pt x="75" y="325"/>
                    <a:pt x="55" y="320"/>
                    <a:pt x="53" y="320"/>
                  </a:cubicBezTo>
                  <a:cubicBezTo>
                    <a:pt x="39" y="323"/>
                    <a:pt x="8" y="384"/>
                    <a:pt x="30" y="389"/>
                  </a:cubicBezTo>
                  <a:close/>
                  <a:moveTo>
                    <a:pt x="484" y="799"/>
                  </a:moveTo>
                  <a:cubicBezTo>
                    <a:pt x="309" y="799"/>
                    <a:pt x="167" y="657"/>
                    <a:pt x="167" y="482"/>
                  </a:cubicBezTo>
                  <a:cubicBezTo>
                    <a:pt x="167" y="307"/>
                    <a:pt x="309" y="165"/>
                    <a:pt x="484" y="165"/>
                  </a:cubicBezTo>
                  <a:cubicBezTo>
                    <a:pt x="659" y="165"/>
                    <a:pt x="801" y="307"/>
                    <a:pt x="801" y="482"/>
                  </a:cubicBezTo>
                  <a:cubicBezTo>
                    <a:pt x="801" y="657"/>
                    <a:pt x="659" y="799"/>
                    <a:pt x="484" y="79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000" tIns="46800" rIns="90000" bIns="46800" rtlCol="0" anchor="ctr"/>
            <a:lstStyle/>
            <a:p>
              <a:pPr algn="ctr" defTabSz="457200"/>
              <a:endParaRPr lang="en-GB" spc="20">
                <a:solidFill>
                  <a:srgbClr val="FFFFFF"/>
                </a:solidFill>
                <a:latin typeface="Raleway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835417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3C9182-C24E-FF39-A727-8C17254DA6CB}"/>
              </a:ext>
            </a:extLst>
          </p:cNvPr>
          <p:cNvSpPr txBox="1">
            <a:spLocks/>
          </p:cNvSpPr>
          <p:nvPr/>
        </p:nvSpPr>
        <p:spPr>
          <a:xfrm>
            <a:off x="268664" y="118482"/>
            <a:ext cx="12192000" cy="10521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22">
              <a:defRPr/>
            </a:pPr>
            <a:r>
              <a:rPr lang="en-US" sz="4401" b="1" spc="-150" dirty="0">
                <a:solidFill>
                  <a:srgbClr val="F5A71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August 2024 Dashboard – Page 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B27206E-84D3-CDA0-7EA6-A14C331DCE1C}"/>
              </a:ext>
            </a:extLst>
          </p:cNvPr>
          <p:cNvSpPr/>
          <p:nvPr/>
        </p:nvSpPr>
        <p:spPr>
          <a:xfrm>
            <a:off x="2" y="6812280"/>
            <a:ext cx="12188951" cy="45720"/>
          </a:xfrm>
          <a:prstGeom prst="rect">
            <a:avLst/>
          </a:prstGeom>
          <a:solidFill>
            <a:srgbClr val="F5A7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10"/>
          </a:p>
        </p:txBody>
      </p:sp>
      <p:pic>
        <p:nvPicPr>
          <p:cNvPr id="7" name="Picture 6" descr="89th Annual SCYA Midwinter Regatta - NHYC : Southern California Yachting  Association">
            <a:extLst>
              <a:ext uri="{FF2B5EF4-FFF2-40B4-BE49-F238E27FC236}">
                <a16:creationId xmlns:a16="http://schemas.microsoft.com/office/drawing/2014/main" id="{E715579E-4B13-DBFA-2F74-E75C639724B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696175" y="5609706"/>
            <a:ext cx="1322329" cy="344550"/>
          </a:xfrm>
          <a:prstGeom prst="rect">
            <a:avLst/>
          </a:prstGeom>
          <a:noFill/>
        </p:spPr>
      </p:pic>
      <p:pic>
        <p:nvPicPr>
          <p:cNvPr id="8" name="Picture 7" descr="A black and grey logo&#10;&#10;Description automatically generated">
            <a:extLst>
              <a:ext uri="{FF2B5EF4-FFF2-40B4-BE49-F238E27FC236}">
                <a16:creationId xmlns:a16="http://schemas.microsoft.com/office/drawing/2014/main" id="{98F3179B-337C-9725-BD0D-E2855CDFAC4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96175" y="6046069"/>
            <a:ext cx="1205102" cy="60110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9200DD8-4110-EDC6-D685-B6F1562BD736}"/>
              </a:ext>
            </a:extLst>
          </p:cNvPr>
          <p:cNvCxnSpPr>
            <a:cxnSpLocks/>
          </p:cNvCxnSpPr>
          <p:nvPr/>
        </p:nvCxnSpPr>
        <p:spPr>
          <a:xfrm>
            <a:off x="10836997" y="6046069"/>
            <a:ext cx="95966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490C3FBD-D192-CBB3-6B48-761773C2F5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3042" y="956375"/>
            <a:ext cx="9469925" cy="5782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2101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3C9182-C24E-FF39-A727-8C17254DA6CB}"/>
              </a:ext>
            </a:extLst>
          </p:cNvPr>
          <p:cNvSpPr txBox="1">
            <a:spLocks/>
          </p:cNvSpPr>
          <p:nvPr/>
        </p:nvSpPr>
        <p:spPr>
          <a:xfrm>
            <a:off x="268664" y="118482"/>
            <a:ext cx="12192000" cy="10521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22">
              <a:defRPr/>
            </a:pPr>
            <a:r>
              <a:rPr lang="en-US" sz="4401" b="1" spc="-150" dirty="0">
                <a:solidFill>
                  <a:srgbClr val="F5A71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August 2024 Dashboard – Page 2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B27206E-84D3-CDA0-7EA6-A14C331DCE1C}"/>
              </a:ext>
            </a:extLst>
          </p:cNvPr>
          <p:cNvSpPr/>
          <p:nvPr/>
        </p:nvSpPr>
        <p:spPr>
          <a:xfrm>
            <a:off x="2" y="6812280"/>
            <a:ext cx="12188951" cy="45720"/>
          </a:xfrm>
          <a:prstGeom prst="rect">
            <a:avLst/>
          </a:prstGeom>
          <a:solidFill>
            <a:srgbClr val="F5A7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10"/>
          </a:p>
        </p:txBody>
      </p:sp>
      <p:pic>
        <p:nvPicPr>
          <p:cNvPr id="5" name="Picture 4" descr="A black and grey logo&#10;&#10;Description automatically generated">
            <a:extLst>
              <a:ext uri="{FF2B5EF4-FFF2-40B4-BE49-F238E27FC236}">
                <a16:creationId xmlns:a16="http://schemas.microsoft.com/office/drawing/2014/main" id="{267C5D17-DE7C-F681-D2B0-E7193ACEF08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96175" y="6041216"/>
            <a:ext cx="1205102" cy="601103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701262A-BB2B-EFC1-E31B-22F55FF9F010}"/>
              </a:ext>
            </a:extLst>
          </p:cNvPr>
          <p:cNvCxnSpPr>
            <a:cxnSpLocks/>
          </p:cNvCxnSpPr>
          <p:nvPr/>
        </p:nvCxnSpPr>
        <p:spPr>
          <a:xfrm flipH="1">
            <a:off x="10764570" y="6041216"/>
            <a:ext cx="95966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 descr="89th Annual SCYA Midwinter Regatta - NHYC : Southern California Yachting  Association">
            <a:extLst>
              <a:ext uri="{FF2B5EF4-FFF2-40B4-BE49-F238E27FC236}">
                <a16:creationId xmlns:a16="http://schemas.microsoft.com/office/drawing/2014/main" id="{5F828F9B-7343-B103-C2F4-6E1A9D1C84D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696175" y="5609706"/>
            <a:ext cx="1322329" cy="344550"/>
          </a:xfrm>
          <a:prstGeom prst="rect">
            <a:avLst/>
          </a:prstGeom>
          <a:noFill/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F598087-EC96-816D-E7F5-1AB60086CB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2264" y="940772"/>
            <a:ext cx="9671649" cy="5807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9407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3C9182-C24E-FF39-A727-8C17254DA6CB}"/>
              </a:ext>
            </a:extLst>
          </p:cNvPr>
          <p:cNvSpPr txBox="1">
            <a:spLocks/>
          </p:cNvSpPr>
          <p:nvPr/>
        </p:nvSpPr>
        <p:spPr>
          <a:xfrm>
            <a:off x="268664" y="118482"/>
            <a:ext cx="12192000" cy="10521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22">
              <a:defRPr/>
            </a:pPr>
            <a:r>
              <a:rPr lang="en-US" sz="4401" b="1" spc="-150" dirty="0">
                <a:solidFill>
                  <a:srgbClr val="F5A71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Local Project Warehouses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B27206E-84D3-CDA0-7EA6-A14C331DCE1C}"/>
              </a:ext>
            </a:extLst>
          </p:cNvPr>
          <p:cNvSpPr/>
          <p:nvPr/>
        </p:nvSpPr>
        <p:spPr>
          <a:xfrm>
            <a:off x="2" y="6812280"/>
            <a:ext cx="12188951" cy="45720"/>
          </a:xfrm>
          <a:prstGeom prst="rect">
            <a:avLst/>
          </a:prstGeom>
          <a:solidFill>
            <a:srgbClr val="F5A7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10"/>
          </a:p>
        </p:txBody>
      </p:sp>
      <p:pic>
        <p:nvPicPr>
          <p:cNvPr id="7" name="Picture 6" descr="89th Annual SCYA Midwinter Regatta - NHYC : Southern California Yachting  Association">
            <a:extLst>
              <a:ext uri="{FF2B5EF4-FFF2-40B4-BE49-F238E27FC236}">
                <a16:creationId xmlns:a16="http://schemas.microsoft.com/office/drawing/2014/main" id="{03E9E5D7-DE33-7841-0A7A-1248347098B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116840" y="6297769"/>
            <a:ext cx="1322329" cy="344550"/>
          </a:xfrm>
          <a:prstGeom prst="rect">
            <a:avLst/>
          </a:prstGeom>
          <a:noFill/>
        </p:spPr>
      </p:pic>
      <p:pic>
        <p:nvPicPr>
          <p:cNvPr id="8" name="Picture 7" descr="A black and grey logo&#10;&#10;Description automatically generated">
            <a:extLst>
              <a:ext uri="{FF2B5EF4-FFF2-40B4-BE49-F238E27FC236}">
                <a16:creationId xmlns:a16="http://schemas.microsoft.com/office/drawing/2014/main" id="{4547E772-28DF-35A4-7969-6042F8ACC72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96175" y="6041216"/>
            <a:ext cx="1205102" cy="60110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CEFC1E0-9E46-501D-0547-56792265A714}"/>
              </a:ext>
            </a:extLst>
          </p:cNvPr>
          <p:cNvCxnSpPr>
            <a:cxnSpLocks/>
          </p:cNvCxnSpPr>
          <p:nvPr/>
        </p:nvCxnSpPr>
        <p:spPr>
          <a:xfrm>
            <a:off x="10609670" y="6228784"/>
            <a:ext cx="0" cy="4135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A281B1DD-FA1A-4E45-B598-2821BF23489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67828010"/>
              </p:ext>
            </p:extLst>
          </p:nvPr>
        </p:nvGraphicFramePr>
        <p:xfrm>
          <a:off x="1683943" y="1030469"/>
          <a:ext cx="8627954" cy="25094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3DCF6704-B967-479F-9D4E-641C724CA1C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90506845"/>
              </p:ext>
            </p:extLst>
          </p:nvPr>
        </p:nvGraphicFramePr>
        <p:xfrm>
          <a:off x="1855962" y="3612333"/>
          <a:ext cx="8383508" cy="2507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049185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0D302BF-5016-E2C5-19F6-18B5F8F415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5679" y="3217295"/>
            <a:ext cx="9396786" cy="250855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A3C9182-C24E-FF39-A727-8C17254DA6CB}"/>
              </a:ext>
            </a:extLst>
          </p:cNvPr>
          <p:cNvSpPr txBox="1">
            <a:spLocks/>
          </p:cNvSpPr>
          <p:nvPr/>
        </p:nvSpPr>
        <p:spPr>
          <a:xfrm>
            <a:off x="268664" y="118482"/>
            <a:ext cx="11401253" cy="10521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22">
              <a:defRPr/>
            </a:pPr>
            <a:r>
              <a:rPr lang="en-US" sz="4401" b="1" spc="-150" dirty="0">
                <a:solidFill>
                  <a:srgbClr val="F5A71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Regional Hubs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B27206E-84D3-CDA0-7EA6-A14C331DCE1C}"/>
              </a:ext>
            </a:extLst>
          </p:cNvPr>
          <p:cNvSpPr/>
          <p:nvPr/>
        </p:nvSpPr>
        <p:spPr>
          <a:xfrm>
            <a:off x="2" y="6812280"/>
            <a:ext cx="12188951" cy="45720"/>
          </a:xfrm>
          <a:prstGeom prst="rect">
            <a:avLst/>
          </a:prstGeom>
          <a:solidFill>
            <a:srgbClr val="F5A7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10"/>
          </a:p>
        </p:txBody>
      </p:sp>
      <p:pic>
        <p:nvPicPr>
          <p:cNvPr id="7" name="Picture 6" descr="89th Annual SCYA Midwinter Regatta - NHYC : Southern California Yachting  Association">
            <a:extLst>
              <a:ext uri="{FF2B5EF4-FFF2-40B4-BE49-F238E27FC236}">
                <a16:creationId xmlns:a16="http://schemas.microsoft.com/office/drawing/2014/main" id="{03E9E5D7-DE33-7841-0A7A-1248347098B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116840" y="6297769"/>
            <a:ext cx="1322329" cy="344550"/>
          </a:xfrm>
          <a:prstGeom prst="rect">
            <a:avLst/>
          </a:prstGeom>
          <a:noFill/>
        </p:spPr>
      </p:pic>
      <p:pic>
        <p:nvPicPr>
          <p:cNvPr id="8" name="Picture 7" descr="A black and grey logo&#10;&#10;Description automatically generated">
            <a:extLst>
              <a:ext uri="{FF2B5EF4-FFF2-40B4-BE49-F238E27FC236}">
                <a16:creationId xmlns:a16="http://schemas.microsoft.com/office/drawing/2014/main" id="{4547E772-28DF-35A4-7969-6042F8ACC72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96175" y="6041216"/>
            <a:ext cx="1205102" cy="60110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CEFC1E0-9E46-501D-0547-56792265A714}"/>
              </a:ext>
            </a:extLst>
          </p:cNvPr>
          <p:cNvCxnSpPr>
            <a:cxnSpLocks/>
          </p:cNvCxnSpPr>
          <p:nvPr/>
        </p:nvCxnSpPr>
        <p:spPr>
          <a:xfrm>
            <a:off x="10609670" y="6228784"/>
            <a:ext cx="0" cy="4135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Graphic 17" descr="Warehouse with solid fill">
            <a:extLst>
              <a:ext uri="{FF2B5EF4-FFF2-40B4-BE49-F238E27FC236}">
                <a16:creationId xmlns:a16="http://schemas.microsoft.com/office/drawing/2014/main" id="{25698224-EB09-296B-2AE6-F4597612EF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580237" y="1233963"/>
            <a:ext cx="1466661" cy="1466661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953BFD85-6F75-0A21-97D7-840E43B98475}"/>
              </a:ext>
            </a:extLst>
          </p:cNvPr>
          <p:cNvSpPr/>
          <p:nvPr/>
        </p:nvSpPr>
        <p:spPr>
          <a:xfrm>
            <a:off x="3938257" y="950614"/>
            <a:ext cx="3784349" cy="2266681"/>
          </a:xfrm>
          <a:prstGeom prst="rect">
            <a:avLst/>
          </a:prstGeom>
          <a:solidFill>
            <a:srgbClr val="F5B005"/>
          </a:solidFill>
          <a:ln>
            <a:solidFill>
              <a:srgbClr val="F5B00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6533AE7-4955-D936-DBCB-AFDA3D694E70}"/>
              </a:ext>
            </a:extLst>
          </p:cNvPr>
          <p:cNvSpPr txBox="1"/>
          <p:nvPr/>
        </p:nvSpPr>
        <p:spPr>
          <a:xfrm>
            <a:off x="4046898" y="1062344"/>
            <a:ext cx="3567066" cy="1754326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b="1" u="sng" dirty="0">
                <a:solidFill>
                  <a:schemeClr val="bg1"/>
                </a:solidFill>
              </a:rPr>
              <a:t>HUBS SUMMARY</a:t>
            </a:r>
          </a:p>
          <a:p>
            <a:pPr algn="ctr"/>
            <a:r>
              <a:rPr lang="en-US" b="1" dirty="0">
                <a:solidFill>
                  <a:schemeClr val="bg1"/>
                </a:solidFill>
              </a:rPr>
              <a:t>TOTAL 1,405 CASES</a:t>
            </a:r>
          </a:p>
          <a:p>
            <a:pPr algn="ctr"/>
            <a:r>
              <a:rPr lang="en-US" dirty="0">
                <a:solidFill>
                  <a:schemeClr val="bg1"/>
                </a:solidFill>
              </a:rPr>
              <a:t>141 Pre-Buys (ITN’s)</a:t>
            </a:r>
          </a:p>
          <a:p>
            <a:r>
              <a:rPr lang="en-US" dirty="0">
                <a:solidFill>
                  <a:schemeClr val="bg1"/>
                </a:solidFill>
              </a:rPr>
              <a:t>               907 Reallocations (ITN’s)</a:t>
            </a:r>
          </a:p>
          <a:p>
            <a:r>
              <a:rPr lang="en-US" dirty="0">
                <a:solidFill>
                  <a:schemeClr val="bg1"/>
                </a:solidFill>
              </a:rPr>
              <a:t>               738 Store assigned (ITN’s)</a:t>
            </a:r>
          </a:p>
          <a:p>
            <a:pPr algn="ctr"/>
            <a:r>
              <a:rPr lang="en-US" b="1" dirty="0">
                <a:solidFill>
                  <a:schemeClr val="bg1"/>
                </a:solidFill>
              </a:rPr>
              <a:t>  TOTAL ITN’S (UOM) = 1,786</a:t>
            </a:r>
            <a:r>
              <a:rPr lang="en-US" dirty="0"/>
              <a:t>	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2F2E148-CEBC-4A1A-F62E-8985EDB396CA}"/>
              </a:ext>
            </a:extLst>
          </p:cNvPr>
          <p:cNvSpPr txBox="1"/>
          <p:nvPr/>
        </p:nvSpPr>
        <p:spPr>
          <a:xfrm>
            <a:off x="10180127" y="2816670"/>
            <a:ext cx="16939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98885"/>
                </a:solidFill>
              </a:rPr>
              <a:t>(Down 5% from August)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0028CFD-D4B3-71A2-169D-3828163A18E2}"/>
              </a:ext>
            </a:extLst>
          </p:cNvPr>
          <p:cNvSpPr txBox="1"/>
          <p:nvPr/>
        </p:nvSpPr>
        <p:spPr>
          <a:xfrm>
            <a:off x="347540" y="5732493"/>
            <a:ext cx="11445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rgbClr val="098885"/>
                </a:solidFill>
              </a:rPr>
              <a:t>ITN’s or UOM include all items except Honeywell (i.e., cases, evaporators, switchboards, etc.)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211EC3D-A57D-AB71-CF90-BB9756012EB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13252" y="2252949"/>
            <a:ext cx="1666875" cy="89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7066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864EBCA7-B18F-018F-9AA1-EF73E56488C1}"/>
              </a:ext>
            </a:extLst>
          </p:cNvPr>
          <p:cNvSpPr txBox="1">
            <a:spLocks/>
          </p:cNvSpPr>
          <p:nvPr/>
        </p:nvSpPr>
        <p:spPr>
          <a:xfrm>
            <a:off x="268664" y="118482"/>
            <a:ext cx="11401253" cy="10521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22">
              <a:defRPr/>
            </a:pPr>
            <a:r>
              <a:rPr lang="en-US" sz="4401" b="1" spc="-150" dirty="0">
                <a:solidFill>
                  <a:srgbClr val="F5A71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Regional Hubs – Cases Only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93F26063-8231-1BDE-FA1F-4EC066A87A1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34874138"/>
              </p:ext>
            </p:extLst>
          </p:nvPr>
        </p:nvGraphicFramePr>
        <p:xfrm>
          <a:off x="1222218" y="3612158"/>
          <a:ext cx="5441132" cy="30827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9E10B8CA-F9C9-FAF9-35AA-92492EC698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2948" y="1078743"/>
            <a:ext cx="9334500" cy="2447925"/>
          </a:xfrm>
          <a:prstGeom prst="rect">
            <a:avLst/>
          </a:prstGeom>
        </p:spPr>
      </p:pic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B2D5A5E3-FDFD-5F8E-2A10-498BAD3719C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1976980"/>
              </p:ext>
            </p:extLst>
          </p:nvPr>
        </p:nvGraphicFramePr>
        <p:xfrm>
          <a:off x="6663349" y="3775294"/>
          <a:ext cx="4590107" cy="27432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55712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72E88E5AD3AB24BABBDC8C97FD0CFD3" ma:contentTypeVersion="16" ma:contentTypeDescription="Create a new document." ma:contentTypeScope="" ma:versionID="227d1e57e1dea971cbbb048d8afd9b4c">
  <xsd:schema xmlns:xsd="http://www.w3.org/2001/XMLSchema" xmlns:xs="http://www.w3.org/2001/XMLSchema" xmlns:p="http://schemas.microsoft.com/office/2006/metadata/properties" xmlns:ns3="814f001b-e3a1-41c1-becc-749d96c44c03" xmlns:ns4="07927749-ed5c-40bd-9c5c-1e5366c997ec" targetNamespace="http://schemas.microsoft.com/office/2006/metadata/properties" ma:root="true" ma:fieldsID="5dc56852448063253c72e14dab3485e6" ns3:_="" ns4:_="">
    <xsd:import namespace="814f001b-e3a1-41c1-becc-749d96c44c03"/>
    <xsd:import namespace="07927749-ed5c-40bd-9c5c-1e5366c997e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EventHashCode" minOccurs="0"/>
                <xsd:element ref="ns3:MediaServiceGenerationTime" minOccurs="0"/>
                <xsd:element ref="ns3:MediaServiceDateTaken" minOccurs="0"/>
                <xsd:element ref="ns3:MediaServiceLocation" minOccurs="0"/>
                <xsd:element ref="ns3:MediaServiceAutoTags" minOccurs="0"/>
                <xsd:element ref="ns3:MediaServiceOCR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4f001b-e3a1-41c1-becc-749d96c44c0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EventHashCode" ma:index="1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7927749-ed5c-40bd-9c5c-1e5366c997ec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814f001b-e3a1-41c1-becc-749d96c44c03" xsi:nil="true"/>
  </documentManagement>
</p:properties>
</file>

<file path=customXml/itemProps1.xml><?xml version="1.0" encoding="utf-8"?>
<ds:datastoreItem xmlns:ds="http://schemas.openxmlformats.org/officeDocument/2006/customXml" ds:itemID="{BC91AB92-86D4-411C-82BC-1E760BCA13D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76ED8C8-3D20-4403-A655-1955AB8B1F6F}">
  <ds:schemaRefs>
    <ds:schemaRef ds:uri="http://schemas.microsoft.com/office/2006/metadata/contentType"/>
    <ds:schemaRef ds:uri="http://schemas.microsoft.com/office/2006/metadata/properties/metaAttributes"/>
    <ds:schemaRef ds:uri="http://www.w3.org/2000/xmlns/"/>
    <ds:schemaRef ds:uri="http://www.w3.org/2001/XMLSchema"/>
    <ds:schemaRef ds:uri="814f001b-e3a1-41c1-becc-749d96c44c03"/>
    <ds:schemaRef ds:uri="07927749-ed5c-40bd-9c5c-1e5366c997ec"/>
  </ds:schemaRefs>
</ds:datastoreItem>
</file>

<file path=customXml/itemProps3.xml><?xml version="1.0" encoding="utf-8"?>
<ds:datastoreItem xmlns:ds="http://schemas.openxmlformats.org/officeDocument/2006/customXml" ds:itemID="{0C3584C6-37EA-4360-A9FA-B8B9C034C769}">
  <ds:schemaRefs>
    <ds:schemaRef ds:uri="http://schemas.microsoft.com/office/2006/metadata/properties"/>
    <ds:schemaRef ds:uri="http://www.w3.org/2000/xmlns/"/>
    <ds:schemaRef ds:uri="814f001b-e3a1-41c1-becc-749d96c44c03"/>
    <ds:schemaRef ds:uri="http://www.w3.org/2001/XMLSchema-instan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40385</TotalTime>
  <Words>712</Words>
  <Application>Microsoft Office PowerPoint</Application>
  <PresentationFormat>Widescreen</PresentationFormat>
  <Paragraphs>149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Office Theme</vt:lpstr>
      <vt:lpstr>Custom Design</vt:lpstr>
      <vt:lpstr>1_Custom Design</vt:lpstr>
      <vt:lpstr>4_office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Wes Struebing</cp:lastModifiedBy>
  <cp:revision>161</cp:revision>
  <cp:lastPrinted>2023-07-26T20:35:20Z</cp:lastPrinted>
  <dcterms:created xsi:type="dcterms:W3CDTF">2021-01-13T20:08:43Z</dcterms:created>
  <dcterms:modified xsi:type="dcterms:W3CDTF">2024-11-02T23:14:19Z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0x010100A72E88E5AD3AB24BABBDC8C97FD0CFD3</vt:lpwstr>
  </property>
</Properties>
</file>